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9" r:id="rId4"/>
    <p:sldId id="260" r:id="rId5"/>
    <p:sldId id="270" r:id="rId6"/>
    <p:sldId id="271" r:id="rId7"/>
    <p:sldId id="272" r:id="rId8"/>
    <p:sldId id="274" r:id="rId9"/>
    <p:sldId id="273" r:id="rId10"/>
    <p:sldId id="263" r:id="rId11"/>
    <p:sldId id="275" r:id="rId12"/>
    <p:sldId id="264" r:id="rId13"/>
    <p:sldId id="278" r:id="rId14"/>
    <p:sldId id="279" r:id="rId15"/>
    <p:sldId id="276" r:id="rId16"/>
    <p:sldId id="277" r:id="rId17"/>
    <p:sldId id="268" r:id="rId18"/>
  </p:sldIdLst>
  <p:sldSz cx="9144000" cy="6858000" type="screen4x3"/>
  <p:notesSz cx="9144000" cy="6858000"/>
  <p:defaultTextStyle>
    <a:defPPr>
      <a:defRPr lang="fr-FR"/>
    </a:defPPr>
    <a:lvl1pPr algn="l" defTabSz="457200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ＭＳ Ｐゴシック"/>
        <a:cs typeface="ＭＳ Ｐゴシック"/>
      </a:defRPr>
    </a:lvl1pPr>
    <a:lvl2pPr marL="457200" algn="l" defTabSz="457200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ＭＳ Ｐゴシック"/>
        <a:cs typeface="ＭＳ Ｐゴシック"/>
      </a:defRPr>
    </a:lvl2pPr>
    <a:lvl3pPr marL="914400" algn="l" defTabSz="457200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ＭＳ Ｐゴシック"/>
        <a:cs typeface="ＭＳ Ｐゴシック"/>
      </a:defRPr>
    </a:lvl3pPr>
    <a:lvl4pPr marL="1371600" algn="l" defTabSz="457200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ＭＳ Ｐゴシック"/>
        <a:cs typeface="ＭＳ Ｐゴシック"/>
      </a:defRPr>
    </a:lvl4pPr>
    <a:lvl5pPr marL="1828800" algn="l" defTabSz="457200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ＭＳ Ｐゴシック"/>
        <a:cs typeface="ＭＳ Ｐゴシック"/>
      </a:defRPr>
    </a:lvl5pPr>
    <a:lvl6pPr marL="2286000" algn="l" defTabSz="457200">
      <a:defRPr>
        <a:solidFill>
          <a:schemeClr val="tx1"/>
        </a:solidFill>
        <a:latin typeface="Arial"/>
        <a:ea typeface="ＭＳ Ｐゴシック"/>
        <a:cs typeface="ＭＳ Ｐゴシック"/>
      </a:defRPr>
    </a:lvl6pPr>
    <a:lvl7pPr marL="2743200" algn="l" defTabSz="457200">
      <a:defRPr>
        <a:solidFill>
          <a:schemeClr val="tx1"/>
        </a:solidFill>
        <a:latin typeface="Arial"/>
        <a:ea typeface="ＭＳ Ｐゴシック"/>
        <a:cs typeface="ＭＳ Ｐゴシック"/>
      </a:defRPr>
    </a:lvl7pPr>
    <a:lvl8pPr marL="3200400" algn="l" defTabSz="457200">
      <a:defRPr>
        <a:solidFill>
          <a:schemeClr val="tx1"/>
        </a:solidFill>
        <a:latin typeface="Arial"/>
        <a:ea typeface="ＭＳ Ｐゴシック"/>
        <a:cs typeface="ＭＳ Ｐゴシック"/>
      </a:defRPr>
    </a:lvl8pPr>
    <a:lvl9pPr marL="3657600" algn="l" defTabSz="457200">
      <a:defRPr>
        <a:solidFill>
          <a:schemeClr val="tx1"/>
        </a:solidFill>
        <a:latin typeface="Arial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4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D8E"/>
    <a:srgbClr val="EB6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85"/>
    <p:restoredTop sz="88998"/>
  </p:normalViewPr>
  <p:slideViewPr>
    <p:cSldViewPr>
      <p:cViewPr varScale="1">
        <p:scale>
          <a:sx n="122" d="100"/>
          <a:sy n="122" d="100"/>
        </p:scale>
        <p:origin x="2552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73C9892-6323-474F-8927-EBE2FCCB6694}" type="datetimeFigureOut">
              <a:rPr lang="fr-FR"/>
              <a:t>28/09/2023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E83CC8F-7064-0E46-8544-6A8AA1DD62FA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6E83CC8F-7064-0E46-8544-6A8AA1DD62FA}" type="slidenum">
              <a:rPr lang="fr-FR"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4000 centrales Pv de différentes tailles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6E83CC8F-7064-0E46-8544-6A8AA1DD62FA}" type="slidenum">
              <a:rPr lang="fr-FR"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250 sites PV environ (5% du parc d’Epices)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3CC8F-7064-0E46-8544-6A8AA1DD62F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42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6E83CC8F-7064-0E46-8544-6A8AA1DD62FA}" type="slidenum">
              <a:rPr lang="fr-FR"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6E83CC8F-7064-0E46-8544-6A8AA1DD62FA}" type="slidenum">
              <a:rPr lang="fr-FR"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3CC8F-7064-0E46-8544-6A8AA1DD62F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99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isposition personnalisé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233102" y="2780928"/>
            <a:ext cx="6683400" cy="213359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200" cap="none">
                <a:solidFill>
                  <a:schemeClr val="bg1"/>
                </a:solidFill>
                <a:latin typeface="Calibri"/>
              </a:defRPr>
            </a:lvl1pPr>
            <a:lvl2pPr marL="0" indent="0" algn="ctr">
              <a:spcBef>
                <a:spcPts val="0"/>
              </a:spcBef>
              <a:buFontTx/>
              <a:buNone/>
              <a:defRPr sz="2200">
                <a:solidFill>
                  <a:srgbClr val="EA624D"/>
                </a:solidFill>
                <a:latin typeface="Calibri"/>
              </a:defRPr>
            </a:lvl2pPr>
            <a:lvl3pPr>
              <a:defRPr>
                <a:latin typeface="Verdana"/>
              </a:defRPr>
            </a:lvl3pPr>
            <a:lvl4pPr>
              <a:defRPr>
                <a:latin typeface="Verdana"/>
              </a:defRPr>
            </a:lvl4pPr>
            <a:lvl5pPr>
              <a:defRPr>
                <a:latin typeface="Verdana"/>
              </a:defRPr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Disposition personnalisé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3059832" y="548680"/>
            <a:ext cx="5472608" cy="1368152"/>
          </a:xfrm>
          <a:prstGeom prst="rect">
            <a:avLst/>
          </a:prstGeom>
        </p:spPr>
        <p:txBody>
          <a:bodyPr lIns="0" tIns="46800" rIns="0" bIns="46800" anchor="t"/>
          <a:lstStyle>
            <a:lvl1pPr marL="0" indent="0" algn="r">
              <a:buFontTx/>
              <a:buNone/>
              <a:defRPr sz="3400" cap="none">
                <a:solidFill>
                  <a:srgbClr val="4B58A0"/>
                </a:solidFill>
                <a:latin typeface="Calibri"/>
              </a:defRPr>
            </a:lvl1pPr>
            <a:lvl2pPr marL="0" indent="0" algn="r">
              <a:spcBef>
                <a:spcPts val="0"/>
              </a:spcBef>
              <a:buFontTx/>
              <a:buNone/>
              <a:defRPr sz="2200" b="0" i="0">
                <a:solidFill>
                  <a:srgbClr val="EA624D"/>
                </a:solidFill>
                <a:latin typeface="Calibri"/>
                <a:cs typeface="Verdana"/>
              </a:defRPr>
            </a:lvl2pPr>
            <a:lvl3pPr marL="0" indent="0" algn="r">
              <a:spcBef>
                <a:spcPts val="1200"/>
              </a:spcBef>
              <a:buClr>
                <a:srgbClr val="EA624D"/>
              </a:buClr>
              <a:buSzPct val="100000"/>
              <a:buFont typeface="Lucida Grande"/>
              <a:buChar char="•"/>
              <a:defRPr sz="2400">
                <a:solidFill>
                  <a:srgbClr val="4B58A0"/>
                </a:solidFill>
                <a:latin typeface="Calibri"/>
              </a:defRPr>
            </a:lvl3pPr>
            <a:lvl4pPr marL="270000" indent="0" algn="r">
              <a:spcBef>
                <a:spcPts val="360"/>
              </a:spcBef>
              <a:buClr>
                <a:srgbClr val="4B58A0"/>
              </a:buClr>
              <a:buSzPct val="100000"/>
              <a:buFont typeface="Lucida Grande"/>
              <a:buChar char="•"/>
              <a:defRPr sz="2200">
                <a:solidFill>
                  <a:srgbClr val="4B58A0"/>
                </a:solidFill>
                <a:latin typeface="Calibri"/>
              </a:defRPr>
            </a:lvl4pPr>
            <a:lvl5pPr marL="540000" indent="0" algn="r">
              <a:spcBef>
                <a:spcPts val="360"/>
              </a:spcBef>
              <a:buClr>
                <a:srgbClr val="4B58A0"/>
              </a:buClr>
              <a:buSzPct val="115000"/>
              <a:buFont typeface="Lucida Grande"/>
              <a:buChar char="›"/>
              <a:defRPr sz="2000">
                <a:solidFill>
                  <a:srgbClr val="4B58A0"/>
                </a:solidFill>
                <a:latin typeface="Calibri"/>
              </a:defRPr>
            </a:lvl5pPr>
            <a:lvl6pPr marL="0" indent="0"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123000"/>
              <a:defRPr sz="2000">
                <a:solidFill>
                  <a:srgbClr val="595959"/>
                </a:solidFill>
                <a:latin typeface="Verdana"/>
                <a:cs typeface="Verdana"/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230300" y="2115706"/>
            <a:ext cx="6683400" cy="377189"/>
          </a:xfrm>
          <a:prstGeom prst="rect">
            <a:avLst/>
          </a:prstGeom>
        </p:spPr>
        <p:txBody>
          <a:bodyPr anchor="b"/>
          <a:lstStyle>
            <a:lvl1pPr algn="ctr">
              <a:defRPr sz="2400" cap="none">
                <a:solidFill>
                  <a:srgbClr val="EA624D"/>
                </a:solidFill>
                <a:latin typeface="Calibri"/>
                <a:cs typeface="Verdana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233102" y="2591545"/>
            <a:ext cx="6683400" cy="213359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000" cap="none">
                <a:solidFill>
                  <a:srgbClr val="4B58A0"/>
                </a:solidFill>
                <a:latin typeface="Calibri"/>
              </a:defRPr>
            </a:lvl1pPr>
            <a:lvl2pPr marL="0" indent="0" algn="ctr">
              <a:buFontTx/>
              <a:buNone/>
              <a:defRPr sz="2400">
                <a:solidFill>
                  <a:srgbClr val="4B58A0"/>
                </a:solidFill>
                <a:latin typeface="Calibri"/>
              </a:defRPr>
            </a:lvl2pPr>
            <a:lvl3pPr>
              <a:defRPr>
                <a:latin typeface="Verdana"/>
              </a:defRPr>
            </a:lvl3pPr>
            <a:lvl4pPr>
              <a:defRPr>
                <a:latin typeface="Verdana"/>
              </a:defRPr>
            </a:lvl4pPr>
            <a:lvl5pPr>
              <a:defRPr>
                <a:latin typeface="Verdana"/>
              </a:defRPr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 bwMode="auto">
          <a:xfrm>
            <a:off x="8316416" y="6309320"/>
            <a:ext cx="792087" cy="54868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B7DAF1"/>
                </a:solidFill>
                <a:latin typeface="Verdana"/>
                <a:ea typeface="Verdana"/>
                <a:cs typeface="Verdana"/>
              </a:defRPr>
            </a:lvl1pPr>
          </a:lstStyle>
          <a:p>
            <a:pPr>
              <a:defRPr/>
            </a:pPr>
            <a:fld id="{AE75D9B6-FD4F-D640-9CEF-3B4AF4C742D6}" type="slidenum">
              <a:rPr lang="fr-FR"/>
              <a:t>‹N°›</a:t>
            </a:fld>
            <a:endParaRPr lang="fr-FR"/>
          </a:p>
        </p:txBody>
      </p:sp>
      <p:sp>
        <p:nvSpPr>
          <p:cNvPr id="7" name="Espace réservé du numéro de diapositive 5"/>
          <p:cNvSpPr>
            <a:spLocks noAdjustHandles="1"/>
          </p:cNvSpPr>
          <p:nvPr userDrawn="1"/>
        </p:nvSpPr>
        <p:spPr bwMode="auto">
          <a:xfrm>
            <a:off x="3203848" y="6309317"/>
            <a:ext cx="4320480" cy="53069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defTabSz="457200">
              <a:spcBef>
                <a:spcPts val="0"/>
              </a:spcBef>
              <a:spcAft>
                <a:spcPts val="0"/>
              </a:spcAft>
              <a:defRPr sz="1200">
                <a:solidFill>
                  <a:srgbClr val="FFF27F"/>
                </a:solidFill>
                <a:latin typeface="Verdana"/>
                <a:ea typeface="Verdana"/>
                <a:cs typeface="Verdana"/>
              </a:defRPr>
            </a:lvl1pPr>
            <a:lvl2pPr marL="457200" algn="l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2pPr>
            <a:lvl3pPr marL="914400" algn="l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3pPr>
            <a:lvl4pPr marL="1371600" algn="l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4pPr>
            <a:lvl5pPr marL="1828800" algn="l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5pPr>
            <a:lvl6pPr marL="2286000" algn="l" defTabSz="457200"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6pPr>
            <a:lvl7pPr marL="2743200" algn="l" defTabSz="457200"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7pPr>
            <a:lvl8pPr marL="3200400" algn="l" defTabSz="457200"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8pPr>
            <a:lvl9pPr marL="3657600" algn="l" defTabSz="457200"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9pPr>
          </a:lstStyle>
          <a:p>
            <a:pPr algn="r">
              <a:defRPr/>
            </a:pPr>
            <a:r>
              <a:rPr lang="fr-FR" sz="1000" dirty="0">
                <a:solidFill>
                  <a:srgbClr val="B7DAF1"/>
                </a:solidFill>
              </a:rPr>
              <a:t>Webinaire Epices Energie</a:t>
            </a:r>
            <a:endParaRPr dirty="0"/>
          </a:p>
        </p:txBody>
      </p:sp>
      <p:sp>
        <p:nvSpPr>
          <p:cNvPr id="8" name="Espace réservé de la date 3"/>
          <p:cNvSpPr>
            <a:spLocks noAdjustHandles="1"/>
          </p:cNvSpPr>
          <p:nvPr userDrawn="1"/>
        </p:nvSpPr>
        <p:spPr bwMode="auto">
          <a:xfrm>
            <a:off x="6588224" y="6309320"/>
            <a:ext cx="1764704" cy="53069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defTabSz="457200">
              <a:spcBef>
                <a:spcPts val="0"/>
              </a:spcBef>
              <a:spcAft>
                <a:spcPts val="0"/>
              </a:spcAft>
              <a:defRPr sz="1200">
                <a:solidFill>
                  <a:srgbClr val="FFCC00"/>
                </a:solidFill>
                <a:latin typeface="Arial"/>
                <a:ea typeface="Verdana"/>
                <a:cs typeface="Verdana"/>
              </a:defRPr>
            </a:lvl1pPr>
            <a:lvl2pPr marL="457200" algn="l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2pPr>
            <a:lvl3pPr marL="914400" algn="l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3pPr>
            <a:lvl4pPr marL="1371600" algn="l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4pPr>
            <a:lvl5pPr marL="1828800" algn="l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5pPr>
            <a:lvl6pPr marL="2286000" algn="l" defTabSz="457200"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6pPr>
            <a:lvl7pPr marL="2743200" algn="l" defTabSz="457200"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7pPr>
            <a:lvl8pPr marL="3200400" algn="l" defTabSz="457200"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8pPr>
            <a:lvl9pPr marL="3657600" algn="l" defTabSz="457200"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fld id="{414B7F46-24CB-7D42-9D24-CA7D00F0F9A2}" type="datetime1">
              <a:rPr lang="fr-FR" sz="1000">
                <a:solidFill>
                  <a:srgbClr val="B7DAF1"/>
                </a:solidFill>
              </a:rPr>
              <a:t>28/09/2023</a:t>
            </a:fld>
            <a:endParaRPr lang="fr-FR" sz="1000">
              <a:solidFill>
                <a:srgbClr val="B7DAF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u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922512" y="1340768"/>
            <a:ext cx="7609928" cy="4679032"/>
          </a:xfrm>
          <a:prstGeom prst="rect">
            <a:avLst/>
          </a:prstGeom>
        </p:spPr>
        <p:txBody>
          <a:bodyPr lIns="0" tIns="46800" rIns="0" bIns="46800" anchor="t"/>
          <a:lstStyle>
            <a:lvl1pPr marL="0" indent="0">
              <a:buFontTx/>
              <a:buNone/>
              <a:defRPr sz="3000" cap="none">
                <a:solidFill>
                  <a:srgbClr val="4B58A0"/>
                </a:solidFill>
                <a:latin typeface="Calibri"/>
              </a:defRPr>
            </a:lvl1pPr>
            <a:lvl2pPr marL="0" indent="0">
              <a:buFontTx/>
              <a:buNone/>
              <a:defRPr sz="2400" b="0" i="0">
                <a:solidFill>
                  <a:srgbClr val="EA624D"/>
                </a:solidFill>
                <a:latin typeface="Calibri"/>
                <a:cs typeface="Verdana"/>
              </a:defRPr>
            </a:lvl2pPr>
            <a:lvl3pPr marL="0" indent="0">
              <a:spcBef>
                <a:spcPts val="1200"/>
              </a:spcBef>
              <a:buClr>
                <a:srgbClr val="EA624D"/>
              </a:buClr>
              <a:buSzPct val="100000"/>
              <a:buFont typeface="Lucida Grande"/>
              <a:buChar char="•"/>
              <a:defRPr sz="2400">
                <a:solidFill>
                  <a:srgbClr val="4B58A0"/>
                </a:solidFill>
                <a:latin typeface="Calibri"/>
              </a:defRPr>
            </a:lvl3pPr>
            <a:lvl4pPr marL="270000" indent="0">
              <a:spcBef>
                <a:spcPts val="360"/>
              </a:spcBef>
              <a:buClr>
                <a:srgbClr val="4B58A0"/>
              </a:buClr>
              <a:buSzPct val="100000"/>
              <a:buFont typeface="Lucida Grande"/>
              <a:buChar char="•"/>
              <a:defRPr sz="2200">
                <a:solidFill>
                  <a:srgbClr val="4B58A0"/>
                </a:solidFill>
                <a:latin typeface="Calibri"/>
              </a:defRPr>
            </a:lvl4pPr>
            <a:lvl5pPr marL="540000" indent="0">
              <a:spcBef>
                <a:spcPts val="360"/>
              </a:spcBef>
              <a:buClr>
                <a:srgbClr val="4B58A0"/>
              </a:buClr>
              <a:buSzPct val="115000"/>
              <a:buFont typeface="Lucida Grande"/>
              <a:buChar char="›"/>
              <a:defRPr sz="2000">
                <a:solidFill>
                  <a:srgbClr val="4B58A0"/>
                </a:solidFill>
                <a:latin typeface="Calibri"/>
              </a:defRPr>
            </a:lvl5pPr>
            <a:lvl6pPr marL="0" indent="0"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123000"/>
              <a:defRPr sz="2000">
                <a:solidFill>
                  <a:srgbClr val="595959"/>
                </a:solidFill>
                <a:latin typeface="Verdana"/>
                <a:cs typeface="Verdana"/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fr-FR" dirty="0"/>
              <a:t>Cliquez pour modifier les styles du texte du masque</a:t>
            </a:r>
            <a:endParaRPr dirty="0"/>
          </a:p>
          <a:p>
            <a:pPr lvl="1">
              <a:defRPr/>
            </a:pPr>
            <a:r>
              <a:rPr lang="fr-FR" dirty="0"/>
              <a:t>Deuxième niveau</a:t>
            </a:r>
            <a:endParaRPr dirty="0"/>
          </a:p>
          <a:p>
            <a:pPr lvl="2">
              <a:defRPr/>
            </a:pPr>
            <a:r>
              <a:rPr lang="fr-FR" dirty="0"/>
              <a:t>Troisième niveau</a:t>
            </a:r>
            <a:endParaRPr dirty="0"/>
          </a:p>
          <a:p>
            <a:pPr lvl="3">
              <a:defRPr/>
            </a:pPr>
            <a:r>
              <a:rPr lang="fr-FR" dirty="0"/>
              <a:t>Quatrième niveau</a:t>
            </a:r>
            <a:endParaRPr dirty="0"/>
          </a:p>
          <a:p>
            <a:pPr lvl="4">
              <a:defRPr/>
            </a:pPr>
            <a:r>
              <a:rPr lang="fr-FR" dirty="0"/>
              <a:t>Cinquième niveau</a:t>
            </a:r>
            <a:endParaRPr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 bwMode="auto">
          <a:xfrm>
            <a:off x="2195736" y="231229"/>
            <a:ext cx="4896544" cy="533475"/>
          </a:xfrm>
          <a:prstGeom prst="rect">
            <a:avLst/>
          </a:prstGeom>
        </p:spPr>
        <p:txBody>
          <a:bodyPr/>
          <a:lstStyle>
            <a:lvl1pPr algn="l">
              <a:defRPr sz="3000">
                <a:solidFill>
                  <a:srgbClr val="4B58A0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6" name="Espace réservé de la date 3"/>
          <p:cNvSpPr>
            <a:spLocks noAdjustHandles="1"/>
          </p:cNvSpPr>
          <p:nvPr userDrawn="1"/>
        </p:nvSpPr>
        <p:spPr bwMode="auto">
          <a:xfrm>
            <a:off x="6588224" y="6309320"/>
            <a:ext cx="1764704" cy="53069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defTabSz="457200">
              <a:spcBef>
                <a:spcPts val="0"/>
              </a:spcBef>
              <a:spcAft>
                <a:spcPts val="0"/>
              </a:spcAft>
              <a:defRPr sz="1200">
                <a:solidFill>
                  <a:srgbClr val="FFCC00"/>
                </a:solidFill>
                <a:latin typeface="Arial"/>
                <a:ea typeface="Verdana"/>
                <a:cs typeface="Verdana"/>
              </a:defRPr>
            </a:lvl1pPr>
            <a:lvl2pPr marL="457200" algn="l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2pPr>
            <a:lvl3pPr marL="914400" algn="l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3pPr>
            <a:lvl4pPr marL="1371600" algn="l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4pPr>
            <a:lvl5pPr marL="1828800" algn="l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5pPr>
            <a:lvl6pPr marL="2286000" algn="l" defTabSz="457200"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6pPr>
            <a:lvl7pPr marL="2743200" algn="l" defTabSz="457200"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7pPr>
            <a:lvl8pPr marL="3200400" algn="l" defTabSz="457200"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8pPr>
            <a:lvl9pPr marL="3657600" algn="l" defTabSz="457200"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fld id="{414B7F46-24CB-7D42-9D24-CA7D00F0F9A2}" type="datetime1">
              <a:rPr lang="fr-FR" sz="1000">
                <a:solidFill>
                  <a:srgbClr val="B7DAF1"/>
                </a:solidFill>
              </a:rPr>
              <a:t>28/09/2023</a:t>
            </a:fld>
            <a:endParaRPr lang="fr-FR" sz="1000">
              <a:solidFill>
                <a:srgbClr val="B7DAF1"/>
              </a:solidFill>
            </a:endParaRPr>
          </a:p>
        </p:txBody>
      </p:sp>
      <p:sp>
        <p:nvSpPr>
          <p:cNvPr id="7" name="Espace réservé du numéro de diapositive 5"/>
          <p:cNvSpPr>
            <a:spLocks noAdjustHandles="1"/>
          </p:cNvSpPr>
          <p:nvPr userDrawn="1"/>
        </p:nvSpPr>
        <p:spPr bwMode="auto">
          <a:xfrm>
            <a:off x="3203848" y="6309317"/>
            <a:ext cx="4320480" cy="530696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defTabSz="457200">
              <a:spcBef>
                <a:spcPts val="0"/>
              </a:spcBef>
              <a:spcAft>
                <a:spcPts val="0"/>
              </a:spcAft>
              <a:defRPr sz="1200">
                <a:solidFill>
                  <a:srgbClr val="FFF27F"/>
                </a:solidFill>
                <a:latin typeface="Verdana"/>
                <a:ea typeface="Verdana"/>
                <a:cs typeface="Verdana"/>
              </a:defRPr>
            </a:lvl1pPr>
            <a:lvl2pPr marL="457200" algn="l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2pPr>
            <a:lvl3pPr marL="914400" algn="l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3pPr>
            <a:lvl4pPr marL="1371600" algn="l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4pPr>
            <a:lvl5pPr marL="1828800" algn="l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5pPr>
            <a:lvl6pPr marL="2286000" algn="l" defTabSz="457200"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6pPr>
            <a:lvl7pPr marL="2743200" algn="l" defTabSz="457200"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7pPr>
            <a:lvl8pPr marL="3200400" algn="l" defTabSz="457200"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8pPr>
            <a:lvl9pPr marL="3657600" algn="l" defTabSz="457200">
              <a:defRPr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9pPr>
          </a:lstStyle>
          <a:p>
            <a:pPr algn="r">
              <a:defRPr/>
            </a:pPr>
            <a:r>
              <a:rPr lang="fr-FR" sz="1000" dirty="0">
                <a:solidFill>
                  <a:srgbClr val="B7DAF1"/>
                </a:solidFill>
              </a:rPr>
              <a:t>Webinaire Epices Energie</a:t>
            </a:r>
            <a:endParaRPr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0"/>
          </p:nvPr>
        </p:nvSpPr>
        <p:spPr bwMode="auto">
          <a:xfrm>
            <a:off x="8316416" y="6309320"/>
            <a:ext cx="792087" cy="54868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B7DAF1"/>
                </a:solidFill>
                <a:latin typeface="Verdana"/>
                <a:ea typeface="Verdana"/>
                <a:cs typeface="Verdana"/>
              </a:defRPr>
            </a:lvl1pPr>
          </a:lstStyle>
          <a:p>
            <a:pPr>
              <a:defRPr/>
            </a:pPr>
            <a:fld id="{AE75D9B6-FD4F-D640-9CEF-3B4AF4C742D6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/>
  <p:txStyles>
    <p:titleStyle>
      <a:lvl1pPr algn="ctr" defTabSz="45720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+mj-lt"/>
          <a:ea typeface="ＭＳ Ｐゴシック"/>
          <a:cs typeface="ＭＳ Ｐゴシック"/>
        </a:defRPr>
      </a:lvl1pPr>
      <a:lvl2pPr algn="ctr" defTabSz="45720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"/>
          <a:ea typeface="ＭＳ Ｐゴシック"/>
          <a:cs typeface="ＭＳ Ｐゴシック"/>
        </a:defRPr>
      </a:lvl2pPr>
      <a:lvl3pPr algn="ctr" defTabSz="45720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"/>
          <a:ea typeface="ＭＳ Ｐゴシック"/>
          <a:cs typeface="ＭＳ Ｐゴシック"/>
        </a:defRPr>
      </a:lvl3pPr>
      <a:lvl4pPr algn="ctr" defTabSz="45720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"/>
          <a:ea typeface="ＭＳ Ｐゴシック"/>
          <a:cs typeface="ＭＳ Ｐゴシック"/>
        </a:defRPr>
      </a:lvl4pPr>
      <a:lvl5pPr algn="ctr" defTabSz="45720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"/>
          <a:ea typeface="ＭＳ Ｐゴシック"/>
          <a:cs typeface="ＭＳ Ｐゴシック"/>
        </a:defRPr>
      </a:lvl5pPr>
      <a:lvl6pPr marL="457200" algn="ctr" defTabSz="45720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"/>
          <a:ea typeface="ＭＳ Ｐゴシック"/>
          <a:cs typeface="ＭＳ Ｐゴシック"/>
        </a:defRPr>
      </a:lvl6pPr>
      <a:lvl7pPr marL="914400" algn="ctr" defTabSz="45720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"/>
          <a:ea typeface="ＭＳ Ｐゴシック"/>
          <a:cs typeface="ＭＳ Ｐゴシック"/>
        </a:defRPr>
      </a:lvl7pPr>
      <a:lvl8pPr marL="1371600" algn="ctr" defTabSz="45720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"/>
          <a:ea typeface="ＭＳ Ｐゴシック"/>
          <a:cs typeface="ＭＳ Ｐゴシック"/>
        </a:defRPr>
      </a:lvl8pPr>
      <a:lvl9pPr marL="1828800" algn="ctr" defTabSz="45720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"/>
          <a:ea typeface="ＭＳ Ｐゴシック"/>
          <a:cs typeface="ＭＳ Ｐゴシック"/>
        </a:defRPr>
      </a:lvl9pPr>
    </p:titleStyle>
    <p:bodyStyle>
      <a:lvl1pPr marL="342900" indent="-342900" algn="l" defTabSz="457200">
        <a:spcBef>
          <a:spcPts val="0"/>
        </a:spcBef>
        <a:spcAft>
          <a:spcPts val="0"/>
        </a:spcAft>
        <a:buFont typeface="Arial"/>
        <a:buChar char="•"/>
        <a:defRPr sz="3200">
          <a:solidFill>
            <a:schemeClr val="tx1"/>
          </a:solidFill>
          <a:latin typeface="+mn-lt"/>
          <a:ea typeface="ＭＳ Ｐゴシック"/>
          <a:cs typeface="ＭＳ Ｐゴシック"/>
        </a:defRPr>
      </a:lvl1pPr>
      <a:lvl2pPr marL="742950" indent="-285750" algn="l" defTabSz="457200">
        <a:spcBef>
          <a:spcPts val="0"/>
        </a:spcBef>
        <a:spcAft>
          <a:spcPts val="0"/>
        </a:spcAft>
        <a:buFont typeface="Arial"/>
        <a:buChar char="–"/>
        <a:defRPr sz="2800">
          <a:solidFill>
            <a:schemeClr val="tx1"/>
          </a:solidFill>
          <a:latin typeface="+mn-lt"/>
          <a:ea typeface="ＭＳ Ｐゴシック"/>
          <a:cs typeface="+mn-cs"/>
        </a:defRPr>
      </a:lvl2pPr>
      <a:lvl3pPr marL="1143000" indent="-228600" algn="l" defTabSz="457200">
        <a:spcBef>
          <a:spcPts val="0"/>
        </a:spcBef>
        <a:spcAft>
          <a:spcPts val="0"/>
        </a:spcAft>
        <a:buFont typeface="Arial"/>
        <a:buChar char="•"/>
        <a:defRPr sz="2400">
          <a:solidFill>
            <a:schemeClr val="tx1"/>
          </a:solidFill>
          <a:latin typeface="+mn-lt"/>
          <a:ea typeface="ＭＳ Ｐゴシック"/>
          <a:cs typeface="+mn-cs"/>
        </a:defRPr>
      </a:lvl3pPr>
      <a:lvl4pPr marL="1600200" indent="-228600" algn="l" defTabSz="457200">
        <a:spcBef>
          <a:spcPts val="0"/>
        </a:spcBef>
        <a:spcAft>
          <a:spcPts val="0"/>
        </a:spcAft>
        <a:buFont typeface="Arial"/>
        <a:buChar char="–"/>
        <a:defRPr sz="2000">
          <a:solidFill>
            <a:schemeClr val="tx1"/>
          </a:solidFill>
          <a:latin typeface="+mn-lt"/>
          <a:ea typeface="ＭＳ Ｐゴシック"/>
          <a:cs typeface="+mn-cs"/>
        </a:defRPr>
      </a:lvl4pPr>
      <a:lvl5pPr marL="2057400" indent="-228600" algn="l" defTabSz="457200">
        <a:spcBef>
          <a:spcPts val="0"/>
        </a:spcBef>
        <a:spcAft>
          <a:spcPts val="0"/>
        </a:spcAft>
        <a:buFont typeface="Arial"/>
        <a:buChar char="»"/>
        <a:defRPr sz="2000">
          <a:solidFill>
            <a:schemeClr val="tx1"/>
          </a:solidFill>
          <a:latin typeface="+mn-lt"/>
          <a:ea typeface="ＭＳ Ｐゴシック"/>
          <a:cs typeface="+mn-cs"/>
        </a:defRPr>
      </a:lvl5pPr>
      <a:lvl6pPr marL="25146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jp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jpg"/><Relationship Id="rId9" Type="http://schemas.openxmlformats.org/officeDocument/2006/relationships/image" Target="../media/image32.jp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docs.google.com/forms/d/e/1FAIpQLSdNoMSq1ooDBIVmP3csAJQNJhvoCxGurjKO3LBI99XEUU7a2Q/viewform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>
            <a:spLocks noGrp="1"/>
          </p:cNvSpPr>
          <p:nvPr>
            <p:ph idx="1"/>
          </p:nvPr>
        </p:nvSpPr>
        <p:spPr bwMode="auto">
          <a:xfrm>
            <a:off x="1259632" y="2060848"/>
            <a:ext cx="6683400" cy="2565647"/>
          </a:xfrm>
        </p:spPr>
        <p:txBody>
          <a:bodyPr/>
          <a:lstStyle/>
          <a:p>
            <a:pPr>
              <a:defRPr/>
            </a:pPr>
            <a:r>
              <a:rPr lang="fr-FR" dirty="0"/>
              <a:t>Web ’</a:t>
            </a:r>
            <a:r>
              <a:rPr lang="fr-FR" dirty="0" err="1"/>
              <a:t>EnR</a:t>
            </a:r>
            <a:endParaRPr dirty="0"/>
          </a:p>
          <a:p>
            <a:pPr>
              <a:defRPr/>
            </a:pPr>
            <a:endParaRPr lang="fr-FR" sz="2400" dirty="0"/>
          </a:p>
          <a:p>
            <a:pPr>
              <a:defRPr/>
            </a:pPr>
            <a:endParaRPr sz="1100" dirty="0"/>
          </a:p>
          <a:p>
            <a:pPr lvl="1">
              <a:defRPr/>
            </a:pPr>
            <a:r>
              <a:rPr lang="fr-FR" dirty="0"/>
              <a:t>Comment gérer l’exploitation de ses outils de productions d’énergie renouvelable ? </a:t>
            </a:r>
            <a:endParaRPr dirty="0"/>
          </a:p>
        </p:txBody>
      </p:sp>
      <p:sp>
        <p:nvSpPr>
          <p:cNvPr id="3" name="Espace réservé du contenu 1">
            <a:extLst>
              <a:ext uri="{FF2B5EF4-FFF2-40B4-BE49-F238E27FC236}">
                <a16:creationId xmlns:a16="http://schemas.microsoft.com/office/drawing/2014/main" id="{24DDE5CB-6270-3041-86F2-0E8731690F91}"/>
              </a:ext>
            </a:extLst>
          </p:cNvPr>
          <p:cNvSpPr txBox="1">
            <a:spLocks/>
          </p:cNvSpPr>
          <p:nvPr/>
        </p:nvSpPr>
        <p:spPr bwMode="auto">
          <a:xfrm>
            <a:off x="1475656" y="4275583"/>
            <a:ext cx="6040288" cy="701823"/>
          </a:xfrm>
          <a:prstGeom prst="rect">
            <a:avLst/>
          </a:prstGeom>
        </p:spPr>
        <p:txBody>
          <a:bodyPr/>
          <a:lstStyle>
            <a:lvl1pPr marL="0" indent="0" algn="ctr" defTabSz="457200">
              <a:spcBef>
                <a:spcPts val="0"/>
              </a:spcBef>
              <a:spcAft>
                <a:spcPts val="0"/>
              </a:spcAft>
              <a:buFontTx/>
              <a:buNone/>
              <a:defRPr sz="4200" cap="none">
                <a:solidFill>
                  <a:schemeClr val="bg1"/>
                </a:solidFill>
                <a:latin typeface="Calibri"/>
                <a:ea typeface="ＭＳ Ｐゴシック"/>
                <a:cs typeface="ＭＳ Ｐゴシック"/>
              </a:defRPr>
            </a:lvl1pPr>
            <a:lvl2pPr marL="0" indent="0" algn="ctr" defTabSz="457200">
              <a:spcBef>
                <a:spcPts val="0"/>
              </a:spcBef>
              <a:spcAft>
                <a:spcPts val="0"/>
              </a:spcAft>
              <a:buFontTx/>
              <a:buNone/>
              <a:defRPr sz="2200">
                <a:solidFill>
                  <a:srgbClr val="EA624D"/>
                </a:solidFill>
                <a:latin typeface="Calibri"/>
                <a:ea typeface="ＭＳ Ｐゴシック"/>
                <a:cs typeface="+mn-cs"/>
              </a:defRPr>
            </a:lvl2pPr>
            <a:lvl3pPr marL="1143000" indent="-228600" algn="l" defTabSz="45720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chemeClr val="tx1"/>
                </a:solidFill>
                <a:latin typeface="Verdana"/>
                <a:ea typeface="ＭＳ Ｐゴシック"/>
                <a:cs typeface="+mn-cs"/>
              </a:defRPr>
            </a:lvl3pPr>
            <a:lvl4pPr marL="1600200" indent="-228600" algn="l" defTabSz="457200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000">
                <a:solidFill>
                  <a:schemeClr val="tx1"/>
                </a:solidFill>
                <a:latin typeface="Verdana"/>
                <a:ea typeface="ＭＳ Ｐゴシック"/>
                <a:cs typeface="+mn-cs"/>
              </a:defRPr>
            </a:lvl4pPr>
            <a:lvl5pPr marL="2057400" indent="-228600" algn="l" defTabSz="4572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Verdana"/>
                <a:ea typeface="ＭＳ Ｐゴシック"/>
                <a:cs typeface="+mn-cs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 dirty="0"/>
              <a:t>Jeudi 28 septembre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 bwMode="auto">
          <a:xfrm>
            <a:off x="1779902" y="122758"/>
            <a:ext cx="5672418" cy="533475"/>
          </a:xfrm>
        </p:spPr>
        <p:txBody>
          <a:bodyPr/>
          <a:lstStyle/>
          <a:p>
            <a:pPr algn="ctr">
              <a:defRPr/>
            </a:pPr>
            <a:r>
              <a:rPr lang="fr-FR" dirty="0"/>
              <a:t>Compatibilités Epices</a:t>
            </a:r>
            <a:br>
              <a:rPr lang="fr-FR" dirty="0"/>
            </a:b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75D9B6-FD4F-D640-9CEF-3B4AF4C742D6}" type="slidenum">
              <a:rPr lang="fr-FR"/>
              <a:t>10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62957" y="4303971"/>
            <a:ext cx="1725622" cy="53925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23915" y="4219802"/>
            <a:ext cx="1259632" cy="70854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182466" y="4508738"/>
            <a:ext cx="1109632" cy="32206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01561" y="5155104"/>
            <a:ext cx="1504339" cy="41787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91832" y="3546501"/>
            <a:ext cx="984581" cy="647285"/>
          </a:xfrm>
          <a:prstGeom prst="rect">
            <a:avLst/>
          </a:prstGeom>
        </p:spPr>
      </p:pic>
      <p:pic>
        <p:nvPicPr>
          <p:cNvPr id="18" name="Graphique 17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993996" y="3681014"/>
            <a:ext cx="1486571" cy="30071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/>
          <a:srcRect t="20333" b="15129"/>
          <a:stretch/>
        </p:blipFill>
        <p:spPr bwMode="auto">
          <a:xfrm>
            <a:off x="4616111" y="4928345"/>
            <a:ext cx="1258270" cy="81206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2182466" y="5230462"/>
            <a:ext cx="2035226" cy="41443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rcRect t="19691" b="27343"/>
          <a:stretch/>
        </p:blipFill>
        <p:spPr bwMode="auto">
          <a:xfrm>
            <a:off x="3929072" y="3555991"/>
            <a:ext cx="1736659" cy="517404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3789289" y="1288512"/>
            <a:ext cx="1008112" cy="9171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E5EFDFE-C3C3-1148-8473-BD6D469FC4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84801" y="4601953"/>
            <a:ext cx="1631616" cy="12833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06A0200-9810-6C4B-AEDA-85FE358D36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7033" y="3681014"/>
            <a:ext cx="1798657" cy="997926"/>
          </a:xfrm>
          <a:prstGeom prst="rect">
            <a:avLst/>
          </a:prstGeom>
        </p:spPr>
      </p:pic>
      <p:cxnSp>
        <p:nvCxnSpPr>
          <p:cNvPr id="15" name="Connecteur en angle 14">
            <a:extLst>
              <a:ext uri="{FF2B5EF4-FFF2-40B4-BE49-F238E27FC236}">
                <a16:creationId xmlns:a16="http://schemas.microsoft.com/office/drawing/2014/main" id="{1657AC04-D844-F041-8FBB-DD629F60E3BC}"/>
              </a:ext>
            </a:extLst>
          </p:cNvPr>
          <p:cNvCxnSpPr>
            <a:cxnSpLocks/>
            <a:endCxn id="55" idx="2"/>
          </p:cNvCxnSpPr>
          <p:nvPr/>
        </p:nvCxnSpPr>
        <p:spPr bwMode="auto">
          <a:xfrm flipV="1">
            <a:off x="401561" y="2205681"/>
            <a:ext cx="3891784" cy="1123551"/>
          </a:xfrm>
          <a:prstGeom prst="bentConnector2">
            <a:avLst/>
          </a:prstGeom>
          <a:ln>
            <a:solidFill>
              <a:srgbClr val="414D8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1">
            <a:extLst>
              <a:ext uri="{FF2B5EF4-FFF2-40B4-BE49-F238E27FC236}">
                <a16:creationId xmlns:a16="http://schemas.microsoft.com/office/drawing/2014/main" id="{D0229AED-DF55-CD45-A75F-F818D5EDB740}"/>
              </a:ext>
            </a:extLst>
          </p:cNvPr>
          <p:cNvCxnSpPr>
            <a:cxnSpLocks/>
            <a:endCxn id="55" idx="2"/>
          </p:cNvCxnSpPr>
          <p:nvPr/>
        </p:nvCxnSpPr>
        <p:spPr bwMode="auto">
          <a:xfrm rot="10800000">
            <a:off x="4293345" y="2205682"/>
            <a:ext cx="1581036" cy="1130975"/>
          </a:xfrm>
          <a:prstGeom prst="bentConnector2">
            <a:avLst/>
          </a:prstGeom>
          <a:ln>
            <a:solidFill>
              <a:srgbClr val="414D8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7E84C66C-4CCD-B242-A1AC-369E9014E9C4}"/>
              </a:ext>
            </a:extLst>
          </p:cNvPr>
          <p:cNvCxnSpPr/>
          <p:nvPr/>
        </p:nvCxnSpPr>
        <p:spPr bwMode="auto">
          <a:xfrm>
            <a:off x="401561" y="3329232"/>
            <a:ext cx="0" cy="485461"/>
          </a:xfrm>
          <a:prstGeom prst="line">
            <a:avLst/>
          </a:prstGeom>
          <a:ln>
            <a:solidFill>
              <a:srgbClr val="414D8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87B074E4-A689-A74D-9E28-9D77B8913C8E}"/>
              </a:ext>
            </a:extLst>
          </p:cNvPr>
          <p:cNvCxnSpPr/>
          <p:nvPr/>
        </p:nvCxnSpPr>
        <p:spPr bwMode="auto">
          <a:xfrm>
            <a:off x="5874381" y="3345908"/>
            <a:ext cx="0" cy="485461"/>
          </a:xfrm>
          <a:prstGeom prst="line">
            <a:avLst/>
          </a:prstGeom>
          <a:ln>
            <a:solidFill>
              <a:srgbClr val="414D8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en angle 55">
            <a:extLst>
              <a:ext uri="{FF2B5EF4-FFF2-40B4-BE49-F238E27FC236}">
                <a16:creationId xmlns:a16="http://schemas.microsoft.com/office/drawing/2014/main" id="{FBCB87D4-F31E-0248-A8CF-FFA429DC3296}"/>
              </a:ext>
            </a:extLst>
          </p:cNvPr>
          <p:cNvCxnSpPr>
            <a:cxnSpLocks/>
            <a:endCxn id="55" idx="2"/>
          </p:cNvCxnSpPr>
          <p:nvPr/>
        </p:nvCxnSpPr>
        <p:spPr bwMode="auto">
          <a:xfrm rot="10800000">
            <a:off x="4293345" y="2205682"/>
            <a:ext cx="4383112" cy="1130977"/>
          </a:xfrm>
          <a:prstGeom prst="bentConnector2">
            <a:avLst/>
          </a:prstGeom>
          <a:ln>
            <a:solidFill>
              <a:srgbClr val="414D8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9C58D05A-266A-FF44-B0CC-E24ABD6823FD}"/>
              </a:ext>
            </a:extLst>
          </p:cNvPr>
          <p:cNvCxnSpPr/>
          <p:nvPr/>
        </p:nvCxnSpPr>
        <p:spPr bwMode="auto">
          <a:xfrm>
            <a:off x="8676457" y="3336658"/>
            <a:ext cx="0" cy="485461"/>
          </a:xfrm>
          <a:prstGeom prst="line">
            <a:avLst/>
          </a:prstGeom>
          <a:ln>
            <a:solidFill>
              <a:srgbClr val="414D8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Image 46">
            <a:extLst>
              <a:ext uri="{FF2B5EF4-FFF2-40B4-BE49-F238E27FC236}">
                <a16:creationId xmlns:a16="http://schemas.microsoft.com/office/drawing/2014/main" id="{52E15584-1E69-DA42-9F97-E5AF6A85FF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3914" y="1175663"/>
            <a:ext cx="2607925" cy="1661516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DA8FB154-B5DF-784F-AF94-F845DEA85A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54851" y="1175663"/>
            <a:ext cx="2609041" cy="16615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5863F32-3EF7-DC46-8F38-FF8CECD5F8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2512" y="1340768"/>
            <a:ext cx="6745832" cy="864096"/>
          </a:xfrm>
        </p:spPr>
        <p:txBody>
          <a:bodyPr/>
          <a:lstStyle/>
          <a:p>
            <a:r>
              <a:rPr lang="fr-FR" sz="2400" dirty="0"/>
              <a:t>Démo de l’outil :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0E1C583-D4DC-C348-BDC4-EC858B442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La place d’Epices dans l’exploitation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9356F3-86F0-E440-A3E1-A672E3F92A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5D9B6-FD4F-D640-9CEF-3B4AF4C742D6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A3FB34C-431C-B64D-986D-1A87CD6C6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90" y="1916832"/>
            <a:ext cx="8194825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76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fr-FR" dirty="0"/>
              <a:t>Les modalités du partenariat</a:t>
            </a: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75D9B6-FD4F-D640-9CEF-3B4AF4C742D6}" type="slidenum">
              <a:rPr lang="fr-FR"/>
              <a:t>12</a:t>
            </a:fld>
            <a:endParaRPr lang="fr-FR"/>
          </a:p>
        </p:txBody>
      </p:sp>
      <p:sp>
        <p:nvSpPr>
          <p:cNvPr id="35" name="Titre 1"/>
          <p:cNvSpPr txBox="1"/>
          <p:nvPr/>
        </p:nvSpPr>
        <p:spPr bwMode="auto">
          <a:xfrm>
            <a:off x="467544" y="1323618"/>
            <a:ext cx="6883993" cy="377189"/>
          </a:xfrm>
          <a:prstGeom prst="rect">
            <a:avLst/>
          </a:prstGeom>
        </p:spPr>
        <p:txBody>
          <a:bodyPr/>
          <a:lstStyle>
            <a:lvl1pPr algn="l" defTabSz="457200">
              <a:spcBef>
                <a:spcPts val="0"/>
              </a:spcBef>
              <a:spcAft>
                <a:spcPts val="0"/>
              </a:spcAft>
              <a:defRPr sz="3000">
                <a:solidFill>
                  <a:srgbClr val="4B58A0"/>
                </a:solidFill>
                <a:latin typeface="Calibri"/>
                <a:ea typeface="ＭＳ Ｐゴシック"/>
                <a:cs typeface="ＭＳ Ｐゴシック"/>
              </a:defRPr>
            </a:lvl1pPr>
            <a:lvl2pPr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2pPr>
            <a:lvl3pPr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3pPr>
            <a:lvl4pPr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4pPr>
            <a:lvl5pPr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5pPr>
            <a:lvl6pPr marL="457200"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6pPr>
            <a:lvl7pPr marL="914400"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7pPr>
            <a:lvl8pPr marL="1371600"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8pPr>
            <a:lvl9pPr marL="1828800"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fr-FR" sz="2800" dirty="0">
                <a:solidFill>
                  <a:srgbClr val="EB614D"/>
                </a:solidFill>
              </a:rPr>
              <a:t>Une offre dédiée aux groupes citoyens : </a:t>
            </a:r>
            <a:endParaRPr dirty="0"/>
          </a:p>
        </p:txBody>
      </p:sp>
      <p:sp>
        <p:nvSpPr>
          <p:cNvPr id="40" name="Titre 4"/>
          <p:cNvSpPr/>
          <p:nvPr/>
        </p:nvSpPr>
        <p:spPr bwMode="auto">
          <a:xfrm>
            <a:off x="-540568" y="1700807"/>
            <a:ext cx="7277776" cy="39832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2" algn="ctr">
              <a:spcBef>
                <a:spcPts val="600"/>
              </a:spcBef>
              <a:spcAft>
                <a:spcPts val="600"/>
              </a:spcAft>
            </a:pPr>
            <a:r>
              <a:rPr lang="fr-FR" sz="2400" b="1" dirty="0">
                <a:solidFill>
                  <a:srgbClr val="414D8E"/>
                </a:solidFill>
              </a:rPr>
              <a:t>Adhérents</a:t>
            </a:r>
            <a:r>
              <a:rPr lang="fr-FR" sz="2400" dirty="0">
                <a:solidFill>
                  <a:srgbClr val="414D8E"/>
                </a:solidFill>
              </a:rPr>
              <a:t> à Energie Partagée</a:t>
            </a:r>
          </a:p>
          <a:p>
            <a:pPr lvl="2" algn="ctr">
              <a:spcBef>
                <a:spcPts val="600"/>
              </a:spcBef>
              <a:spcAft>
                <a:spcPts val="600"/>
              </a:spcAft>
            </a:pPr>
            <a:r>
              <a:rPr lang="fr-FR" sz="2400" dirty="0">
                <a:solidFill>
                  <a:srgbClr val="414D8E"/>
                </a:solidFill>
              </a:rPr>
              <a:t>et / ou</a:t>
            </a:r>
          </a:p>
          <a:p>
            <a:pPr lvl="2" algn="ctr">
              <a:spcBef>
                <a:spcPts val="600"/>
              </a:spcBef>
              <a:spcAft>
                <a:spcPts val="600"/>
              </a:spcAft>
            </a:pPr>
            <a:r>
              <a:rPr lang="fr-FR" sz="2400" dirty="0">
                <a:solidFill>
                  <a:srgbClr val="414D8E"/>
                </a:solidFill>
              </a:rPr>
              <a:t>Adhérents à Centrales Villageoises</a:t>
            </a:r>
          </a:p>
          <a:p>
            <a:pPr lvl="2" algn="ctr">
              <a:spcBef>
                <a:spcPts val="600"/>
              </a:spcBef>
              <a:spcAft>
                <a:spcPts val="600"/>
              </a:spcAft>
            </a:pPr>
            <a:r>
              <a:rPr lang="fr-FR" sz="2400" dirty="0">
                <a:solidFill>
                  <a:srgbClr val="414D8E"/>
                </a:solidFill>
              </a:rPr>
              <a:t>et/ou</a:t>
            </a:r>
          </a:p>
          <a:p>
            <a:pPr lvl="2" algn="ctr">
              <a:spcBef>
                <a:spcPts val="600"/>
              </a:spcBef>
              <a:spcAft>
                <a:spcPts val="600"/>
              </a:spcAft>
            </a:pPr>
            <a:r>
              <a:rPr lang="fr-FR" sz="2400" dirty="0">
                <a:solidFill>
                  <a:srgbClr val="414D8E"/>
                </a:solidFill>
              </a:rPr>
              <a:t>Projets </a:t>
            </a:r>
            <a:r>
              <a:rPr lang="fr-FR" sz="2400" b="1" dirty="0">
                <a:solidFill>
                  <a:srgbClr val="414D8E"/>
                </a:solidFill>
              </a:rPr>
              <a:t>cofinancés</a:t>
            </a:r>
            <a:r>
              <a:rPr lang="fr-FR" sz="2400" dirty="0">
                <a:solidFill>
                  <a:srgbClr val="414D8E"/>
                </a:solidFill>
              </a:rPr>
              <a:t> avec Energie Partagée Investissement</a:t>
            </a:r>
          </a:p>
          <a:p>
            <a:pPr lvl="2" algn="ctr"/>
            <a:endParaRPr lang="fr-FR" sz="2400" dirty="0">
              <a:solidFill>
                <a:srgbClr val="414D8E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9AF24F-1659-DB47-A784-642B402E5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567" y="2492896"/>
            <a:ext cx="2349500" cy="184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882F4554-508F-C34F-BBD9-EBE82A076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88349" y="4908740"/>
            <a:ext cx="1008112" cy="91716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C0C08BB-07C1-8646-A19A-ACE1EF1D643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9864" y="4845887"/>
            <a:ext cx="630185" cy="613405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DF2FA44-1D4A-7049-8E67-B66A24D7D6A3}"/>
              </a:ext>
            </a:extLst>
          </p:cNvPr>
          <p:cNvSpPr txBox="1"/>
          <p:nvPr/>
        </p:nvSpPr>
        <p:spPr>
          <a:xfrm>
            <a:off x="5432731" y="5637176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Hotline support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6075037-7FD0-9844-8244-C1249F289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070" y="2328543"/>
            <a:ext cx="826199" cy="96740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9F7B63E-AD39-004A-9760-44B325FB5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864" y="1038504"/>
            <a:ext cx="1117864" cy="100200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68D5A01-668A-5F42-91CB-83780EF79C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0220" y="3511972"/>
            <a:ext cx="902681" cy="89072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598AE9D-8C48-104D-8CDD-8306AA9686C9}"/>
              </a:ext>
            </a:extLst>
          </p:cNvPr>
          <p:cNvSpPr txBox="1"/>
          <p:nvPr/>
        </p:nvSpPr>
        <p:spPr>
          <a:xfrm>
            <a:off x="3579044" y="3690438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Tarifs particuliers dès le premier site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6BC39EE-89C5-9941-806F-003362CCB143}"/>
              </a:ext>
            </a:extLst>
          </p:cNvPr>
          <p:cNvSpPr txBox="1"/>
          <p:nvPr/>
        </p:nvSpPr>
        <p:spPr>
          <a:xfrm>
            <a:off x="3452375" y="2400551"/>
            <a:ext cx="2619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Sessions de prise en main par </a:t>
            </a:r>
            <a:r>
              <a:rPr lang="fr-FR" sz="1600" dirty="0" err="1"/>
              <a:t>video-conférence</a:t>
            </a:r>
            <a:r>
              <a:rPr lang="fr-FR" sz="1600" dirty="0"/>
              <a:t> disponible chaque jeudi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F87D6E2-21D0-5748-B6AA-1E93D393C653}"/>
              </a:ext>
            </a:extLst>
          </p:cNvPr>
          <p:cNvSpPr txBox="1"/>
          <p:nvPr/>
        </p:nvSpPr>
        <p:spPr>
          <a:xfrm>
            <a:off x="3275856" y="1371416"/>
            <a:ext cx="2740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Web’EnR</a:t>
            </a:r>
            <a:r>
              <a:rPr lang="fr-FR" sz="1600" dirty="0"/>
              <a:t> sur différents sujets liés à l‘exploitation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1856619-B752-AE4A-83C4-2183E4929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000" dirty="0"/>
              <a:t>Une offre dédiée aux groupes citoyens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00A221-A8C6-A645-A812-ED900BE38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5D9B6-FD4F-D640-9CEF-3B4AF4C742D6}" type="slidenum">
              <a:rPr lang="fr-FR" smtClean="0"/>
              <a:t>13</a:t>
            </a:fld>
            <a:endParaRPr lang="fr-FR"/>
          </a:p>
        </p:txBody>
      </p:sp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B90ADD76-B400-934C-BA1B-277CB18055F5}"/>
              </a:ext>
            </a:extLst>
          </p:cNvPr>
          <p:cNvSpPr/>
          <p:nvPr/>
        </p:nvSpPr>
        <p:spPr bwMode="auto">
          <a:xfrm>
            <a:off x="2886785" y="912769"/>
            <a:ext cx="4922210" cy="3544185"/>
          </a:xfrm>
          <a:prstGeom prst="roundRect">
            <a:avLst>
              <a:gd name="adj" fmla="val 7249"/>
            </a:avLst>
          </a:prstGeom>
          <a:solidFill>
            <a:srgbClr val="FFC00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DB8FE213-9D11-C449-8631-6B7AE0E444CE}"/>
              </a:ext>
            </a:extLst>
          </p:cNvPr>
          <p:cNvSpPr/>
          <p:nvPr/>
        </p:nvSpPr>
        <p:spPr bwMode="auto">
          <a:xfrm>
            <a:off x="1161958" y="4649569"/>
            <a:ext cx="1537834" cy="1493828"/>
          </a:xfrm>
          <a:prstGeom prst="round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Offre de base</a:t>
            </a:r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6CD6042F-C66F-2C4E-9136-28D2F64B134D}"/>
              </a:ext>
            </a:extLst>
          </p:cNvPr>
          <p:cNvSpPr/>
          <p:nvPr/>
        </p:nvSpPr>
        <p:spPr bwMode="auto">
          <a:xfrm>
            <a:off x="1158593" y="912769"/>
            <a:ext cx="1541199" cy="3544185"/>
          </a:xfrm>
          <a:prstGeom prst="roundRect">
            <a:avLst>
              <a:gd name="adj" fmla="val 7249"/>
            </a:avLst>
          </a:prstGeom>
          <a:solidFill>
            <a:srgbClr val="FFC00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Les 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+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47E99236-E801-5841-B389-09F8D171600B}"/>
              </a:ext>
            </a:extLst>
          </p:cNvPr>
          <p:cNvSpPr/>
          <p:nvPr/>
        </p:nvSpPr>
        <p:spPr bwMode="auto">
          <a:xfrm>
            <a:off x="2915816" y="4677576"/>
            <a:ext cx="4922210" cy="1496660"/>
          </a:xfrm>
          <a:prstGeom prst="roundRect">
            <a:avLst/>
          </a:prstGeom>
          <a:solidFill>
            <a:schemeClr val="accent1"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317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63C92008-6BD1-B542-8AB1-665AAC2B3AF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40143244"/>
              </p:ext>
            </p:extLst>
          </p:nvPr>
        </p:nvGraphicFramePr>
        <p:xfrm>
          <a:off x="827584" y="1340768"/>
          <a:ext cx="7272808" cy="3312368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734330">
                  <a:extLst>
                    <a:ext uri="{9D8B030D-6E8A-4147-A177-3AD203B41FA5}">
                      <a16:colId xmlns:a16="http://schemas.microsoft.com/office/drawing/2014/main" val="23142585"/>
                    </a:ext>
                  </a:extLst>
                </a:gridCol>
                <a:gridCol w="2731314">
                  <a:extLst>
                    <a:ext uri="{9D8B030D-6E8A-4147-A177-3AD203B41FA5}">
                      <a16:colId xmlns:a16="http://schemas.microsoft.com/office/drawing/2014/main" val="2303344032"/>
                    </a:ext>
                  </a:extLst>
                </a:gridCol>
                <a:gridCol w="2807164">
                  <a:extLst>
                    <a:ext uri="{9D8B030D-6E8A-4147-A177-3AD203B41FA5}">
                      <a16:colId xmlns:a16="http://schemas.microsoft.com/office/drawing/2014/main" val="2492761670"/>
                    </a:ext>
                  </a:extLst>
                </a:gridCol>
              </a:tblGrid>
              <a:tr h="60498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>
                          <a:effectLst/>
                        </a:rPr>
                        <a:t>Tarif par tranche de puissance et par site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rgbClr val="414D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>
                          <a:effectLst/>
                        </a:rPr>
                        <a:t>Abonnement annuel partenariat (HT)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17780" marB="17780" anchor="ctr">
                    <a:solidFill>
                      <a:srgbClr val="414D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>
                          <a:effectLst/>
                        </a:rPr>
                        <a:t>Abonnement annuel partenariat (HT) – remisé 5 % (si + de 25 installations activées)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17780" marB="17780" anchor="ctr">
                    <a:solidFill>
                      <a:srgbClr val="414D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210394"/>
                  </a:ext>
                </a:extLst>
              </a:tr>
              <a:tr h="44666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>
                          <a:effectLst/>
                        </a:rPr>
                        <a:t>[0-10 kWc[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rgbClr val="414D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>
                          <a:effectLst/>
                        </a:rPr>
                        <a:t>50,00 €</a:t>
                      </a:r>
                      <a:endParaRPr lang="fr-FR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>
                          <a:effectLst/>
                        </a:rPr>
                        <a:t>47,50 €</a:t>
                      </a:r>
                      <a:endParaRPr lang="fr-FR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17780" marB="17780" anchor="ctr"/>
                </a:tc>
                <a:extLst>
                  <a:ext uri="{0D108BD9-81ED-4DB2-BD59-A6C34878D82A}">
                    <a16:rowId xmlns:a16="http://schemas.microsoft.com/office/drawing/2014/main" val="2631014897"/>
                  </a:ext>
                </a:extLst>
              </a:tr>
              <a:tr h="39801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>
                          <a:effectLst/>
                        </a:rPr>
                        <a:t>[10-36 kWc[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rgbClr val="414D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>
                          <a:effectLst/>
                        </a:rPr>
                        <a:t>75,00 €</a:t>
                      </a:r>
                      <a:endParaRPr lang="fr-FR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>
                          <a:effectLst/>
                        </a:rPr>
                        <a:t>71,25 €</a:t>
                      </a:r>
                      <a:endParaRPr lang="fr-FR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17780" marB="17780" anchor="ctr"/>
                </a:tc>
                <a:extLst>
                  <a:ext uri="{0D108BD9-81ED-4DB2-BD59-A6C34878D82A}">
                    <a16:rowId xmlns:a16="http://schemas.microsoft.com/office/drawing/2014/main" val="164903890"/>
                  </a:ext>
                </a:extLst>
              </a:tr>
              <a:tr h="39093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>
                          <a:effectLst/>
                        </a:rPr>
                        <a:t>[36-100 kWc[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414D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>
                          <a:effectLst/>
                        </a:rPr>
                        <a:t>90,00 €</a:t>
                      </a:r>
                      <a:endParaRPr lang="fr-FR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>
                          <a:effectLst/>
                        </a:rPr>
                        <a:t>85,50 €</a:t>
                      </a:r>
                      <a:endParaRPr lang="fr-FR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67813288"/>
                  </a:ext>
                </a:extLst>
              </a:tr>
              <a:tr h="36794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>
                          <a:effectLst/>
                        </a:rPr>
                        <a:t>[100-250 kWc[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rgbClr val="414D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>
                          <a:effectLst/>
                        </a:rPr>
                        <a:t>0,9 €/kWc</a:t>
                      </a:r>
                      <a:endParaRPr lang="fr-FR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>
                          <a:effectLst/>
                        </a:rPr>
                        <a:t>0,855 € /kWc</a:t>
                      </a:r>
                      <a:endParaRPr lang="fr-FR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17780" marB="17780" anchor="ctr"/>
                </a:tc>
                <a:extLst>
                  <a:ext uri="{0D108BD9-81ED-4DB2-BD59-A6C34878D82A}">
                    <a16:rowId xmlns:a16="http://schemas.microsoft.com/office/drawing/2014/main" val="4177032052"/>
                  </a:ext>
                </a:extLst>
              </a:tr>
              <a:tr h="39359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>
                          <a:effectLst/>
                        </a:rPr>
                        <a:t>[250-1000 kWc[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rgbClr val="414D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>
                          <a:effectLst/>
                        </a:rPr>
                        <a:t>0,75 €/kWc</a:t>
                      </a:r>
                      <a:endParaRPr lang="fr-FR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>
                          <a:effectLst/>
                        </a:rPr>
                        <a:t>0,71 € /kWc</a:t>
                      </a:r>
                      <a:endParaRPr lang="fr-FR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17780" marB="17780" anchor="ctr"/>
                </a:tc>
                <a:extLst>
                  <a:ext uri="{0D108BD9-81ED-4DB2-BD59-A6C34878D82A}">
                    <a16:rowId xmlns:a16="http://schemas.microsoft.com/office/drawing/2014/main" val="1195777457"/>
                  </a:ext>
                </a:extLst>
              </a:tr>
              <a:tr h="30249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>
                          <a:effectLst/>
                        </a:rPr>
                        <a:t>[1000-12 000 kWc[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rgbClr val="414D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>
                          <a:effectLst/>
                        </a:rPr>
                        <a:t>1 350,00 €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>
                          <a:effectLst/>
                        </a:rPr>
                        <a:t>1 282,50 €</a:t>
                      </a:r>
                      <a:endParaRPr lang="fr-FR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17780" marB="17780" anchor="ctr"/>
                </a:tc>
                <a:extLst>
                  <a:ext uri="{0D108BD9-81ED-4DB2-BD59-A6C34878D82A}">
                    <a16:rowId xmlns:a16="http://schemas.microsoft.com/office/drawing/2014/main" val="1974194814"/>
                  </a:ext>
                </a:extLst>
              </a:tr>
              <a:tr h="40774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>
                          <a:effectLst/>
                        </a:rPr>
                        <a:t>+ 12 000 KWc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solidFill>
                      <a:srgbClr val="414D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>
                          <a:effectLst/>
                        </a:rPr>
                        <a:t>2 250,00 €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17780" marB="1778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fr-FR" sz="1200" dirty="0">
                          <a:effectLst/>
                        </a:rPr>
                        <a:t>2137,50 €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0" marT="17780" marB="17780" anchor="ctr"/>
                </a:tc>
                <a:extLst>
                  <a:ext uri="{0D108BD9-81ED-4DB2-BD59-A6C34878D82A}">
                    <a16:rowId xmlns:a16="http://schemas.microsoft.com/office/drawing/2014/main" val="846264485"/>
                  </a:ext>
                </a:extLst>
              </a:tr>
            </a:tbl>
          </a:graphicData>
        </a:graphic>
      </p:graphicFrame>
      <p:sp>
        <p:nvSpPr>
          <p:cNvPr id="3" name="Titre 2">
            <a:extLst>
              <a:ext uri="{FF2B5EF4-FFF2-40B4-BE49-F238E27FC236}">
                <a16:creationId xmlns:a16="http://schemas.microsoft.com/office/drawing/2014/main" id="{AE4B127F-3F20-7842-8621-8847A6BF7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400" dirty="0"/>
              <a:t>Une offre dédiée aux groupes citoyens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DC81CF-29F7-2642-B4DA-AF81C1BFFC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5D9B6-FD4F-D640-9CEF-3B4AF4C742D6}" type="slidenum">
              <a:rPr lang="fr-FR" smtClean="0"/>
              <a:t>14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A67B7E-9B87-644A-85B2-B785B085FB7C}"/>
              </a:ext>
            </a:extLst>
          </p:cNvPr>
          <p:cNvSpPr/>
          <p:nvPr/>
        </p:nvSpPr>
        <p:spPr>
          <a:xfrm>
            <a:off x="719572" y="4869160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0340" algn="l"/>
              </a:tabLst>
            </a:pPr>
            <a:r>
              <a:rPr lang="fr-FR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Redevance annuelle par site activé, en fonction de la puissance crête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0340" algn="l"/>
              </a:tabLst>
            </a:pPr>
            <a:r>
              <a:rPr lang="fr-FR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Engagement de 1 an à partir de la date d’activation du 1</a:t>
            </a:r>
            <a:r>
              <a:rPr lang="fr-FR" baseline="30000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</a:t>
            </a:r>
            <a:r>
              <a:rPr lang="fr-FR" dirty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site sur la plateforme Epices.</a:t>
            </a:r>
            <a:endParaRPr lang="fr-FR" dirty="0">
              <a:solidFill>
                <a:srgbClr val="595959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1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B42BAA1-811A-DA4E-9AB2-FFD69AE3B0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2512" y="1052736"/>
            <a:ext cx="7609928" cy="4967064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fr-FR" sz="2000" dirty="0"/>
              <a:t>En ligne (cliquez-</a:t>
            </a:r>
            <a:r>
              <a:rPr lang="fr-FR" sz="2000" dirty="0">
                <a:hlinkClick r:id="rId2"/>
              </a:rPr>
              <a:t>ici</a:t>
            </a:r>
            <a:r>
              <a:rPr lang="fr-FR" sz="2000" dirty="0"/>
              <a:t>) :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endParaRPr lang="fr-FR" sz="2000" dirty="0"/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endParaRPr lang="fr-FR" sz="2000" dirty="0"/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endParaRPr lang="fr-FR" sz="2000" dirty="0"/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fr-FR" sz="2000" dirty="0"/>
              <a:t>Epices-Energie prend contact sous 1 semaine</a:t>
            </a:r>
          </a:p>
          <a:p>
            <a:pPr lvl="4">
              <a:spcAft>
                <a:spcPts val="1200"/>
              </a:spcAft>
            </a:pPr>
            <a:r>
              <a:rPr lang="fr-FR" sz="1600" dirty="0"/>
              <a:t>Préconise le matériel d’acquisition de données si nécessaire</a:t>
            </a:r>
          </a:p>
          <a:p>
            <a:pPr lvl="4">
              <a:spcAft>
                <a:spcPts val="1200"/>
              </a:spcAft>
            </a:pPr>
            <a:r>
              <a:rPr lang="fr-FR" sz="1600" dirty="0"/>
              <a:t>Accompagne dans la configuration du matériel</a:t>
            </a:r>
          </a:p>
          <a:p>
            <a:pPr lvl="4">
              <a:spcAft>
                <a:spcPts val="1200"/>
              </a:spcAft>
            </a:pPr>
            <a:r>
              <a:rPr lang="fr-FR" sz="1600" dirty="0"/>
              <a:t>Aide à intégrer le(s) 1</a:t>
            </a:r>
            <a:r>
              <a:rPr lang="fr-FR" sz="1600" baseline="30000" dirty="0"/>
              <a:t>er</a:t>
            </a:r>
            <a:r>
              <a:rPr lang="fr-FR" sz="1600" dirty="0"/>
              <a:t>(s) site(s) sur la plateforme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fr-FR" sz="2000" dirty="0"/>
              <a:t>Vous activez les sites suivants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11FBEBB-2165-1149-B02D-A5DCD946E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Comment Souscrire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58307F-0B51-D244-A217-3C45B34248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5D9B6-FD4F-D640-9CEF-3B4AF4C742D6}" type="slidenum">
              <a:rPr lang="fr-FR" smtClean="0"/>
              <a:t>15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744F326-B64D-4E40-BEA7-4F4F0E86C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440600"/>
            <a:ext cx="1566498" cy="13862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2EA1B5A-6DC8-B343-AAC7-B119DF2DB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412776"/>
            <a:ext cx="2709693" cy="181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A8AF9C1-98AA-8B4E-8425-EF024E49D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La facturation ?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57F404-3E1E-6149-8B3A-B4A85B2BBD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5D9B6-FD4F-D640-9CEF-3B4AF4C742D6}" type="slidenum">
              <a:rPr lang="fr-FR" smtClean="0"/>
              <a:t>16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C058ED-3A36-864B-9B18-8C509531B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120" y="1657001"/>
            <a:ext cx="1120124" cy="10801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8CF5D3-382C-4E48-B282-55C326F56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00" y="3068960"/>
            <a:ext cx="1154444" cy="1097958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805DE4B2-920F-6948-B7AF-D8B2B7AB2233}"/>
              </a:ext>
            </a:extLst>
          </p:cNvPr>
          <p:cNvSpPr txBox="1">
            <a:spLocks/>
          </p:cNvSpPr>
          <p:nvPr/>
        </p:nvSpPr>
        <p:spPr bwMode="auto">
          <a:xfrm>
            <a:off x="2771800" y="1844824"/>
            <a:ext cx="5832648" cy="9823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4"/>
              </a:buBlip>
              <a:defRPr sz="2400" b="1">
                <a:solidFill>
                  <a:srgbClr val="F1A51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423863" lvl="2" indent="-342900" eaLnBrk="1" hangingPunct="1">
              <a:buFont typeface="Arial" panose="020B0604020202020204" pitchFamily="34" charset="0"/>
              <a:buChar char="•"/>
            </a:pPr>
            <a:r>
              <a:rPr lang="fr-FR" sz="2000" kern="0" dirty="0">
                <a:solidFill>
                  <a:srgbClr val="414D8E"/>
                </a:solidFill>
              </a:rPr>
              <a:t>A partir de </a:t>
            </a:r>
            <a:r>
              <a:rPr lang="fr-FR" sz="2000" b="1" kern="0" dirty="0">
                <a:solidFill>
                  <a:srgbClr val="414D8E"/>
                </a:solidFill>
              </a:rPr>
              <a:t>quand</a:t>
            </a:r>
            <a:r>
              <a:rPr lang="fr-FR" sz="2000" kern="0" dirty="0">
                <a:solidFill>
                  <a:srgbClr val="414D8E"/>
                </a:solidFill>
              </a:rPr>
              <a:t> ?</a:t>
            </a:r>
            <a:br>
              <a:rPr lang="fr-FR" sz="2000" kern="0" dirty="0">
                <a:solidFill>
                  <a:srgbClr val="414D8E"/>
                </a:solidFill>
              </a:rPr>
            </a:br>
            <a:r>
              <a:rPr lang="fr-FR" sz="2000" kern="0" dirty="0">
                <a:solidFill>
                  <a:srgbClr val="414D8E"/>
                </a:solidFill>
              </a:rPr>
              <a:t>-&gt; Date d’activation du 1</a:t>
            </a:r>
            <a:r>
              <a:rPr lang="fr-FR" sz="2000" kern="0" baseline="30000" dirty="0">
                <a:solidFill>
                  <a:srgbClr val="414D8E"/>
                </a:solidFill>
              </a:rPr>
              <a:t>er</a:t>
            </a:r>
            <a:r>
              <a:rPr lang="fr-FR" sz="2000" kern="0" dirty="0">
                <a:solidFill>
                  <a:srgbClr val="414D8E"/>
                </a:solidFill>
              </a:rPr>
              <a:t> site sur Epices</a:t>
            </a:r>
          </a:p>
          <a:p>
            <a:pPr lvl="1" eaLnBrk="1" hangingPunct="1"/>
            <a:endParaRPr lang="fr-FR" kern="0" dirty="0"/>
          </a:p>
          <a:p>
            <a:pPr marL="914400" lvl="2" indent="0" eaLnBrk="1" hangingPunct="1">
              <a:buNone/>
            </a:pPr>
            <a:endParaRPr lang="fr-FR" sz="1800" kern="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D73545C-BD72-C04F-B702-5F61A2196E6A}"/>
              </a:ext>
            </a:extLst>
          </p:cNvPr>
          <p:cNvSpPr txBox="1">
            <a:spLocks/>
          </p:cNvSpPr>
          <p:nvPr/>
        </p:nvSpPr>
        <p:spPr bwMode="auto">
          <a:xfrm>
            <a:off x="2771800" y="3184776"/>
            <a:ext cx="5832648" cy="9823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4"/>
              </a:buBlip>
              <a:defRPr sz="2400" b="1">
                <a:solidFill>
                  <a:srgbClr val="F1A51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423863" lvl="2" indent="-342900" eaLnBrk="1" hangingPunct="1">
              <a:buFont typeface="Arial" panose="020B0604020202020204" pitchFamily="34" charset="0"/>
              <a:buChar char="•"/>
            </a:pPr>
            <a:r>
              <a:rPr lang="fr-FR" sz="2000" kern="0" dirty="0">
                <a:solidFill>
                  <a:srgbClr val="414D8E"/>
                </a:solidFill>
              </a:rPr>
              <a:t>A quelle </a:t>
            </a:r>
            <a:r>
              <a:rPr lang="fr-FR" sz="2000" b="1" kern="0" dirty="0">
                <a:solidFill>
                  <a:srgbClr val="414D8E"/>
                </a:solidFill>
              </a:rPr>
              <a:t>fréquence</a:t>
            </a:r>
            <a:r>
              <a:rPr lang="fr-FR" sz="2000" kern="0" dirty="0">
                <a:solidFill>
                  <a:srgbClr val="414D8E"/>
                </a:solidFill>
              </a:rPr>
              <a:t> ?</a:t>
            </a:r>
            <a:br>
              <a:rPr lang="fr-FR" sz="2000" kern="0" dirty="0">
                <a:solidFill>
                  <a:srgbClr val="414D8E"/>
                </a:solidFill>
              </a:rPr>
            </a:br>
            <a:r>
              <a:rPr lang="fr-FR" sz="2000" kern="0" dirty="0">
                <a:solidFill>
                  <a:srgbClr val="414D8E"/>
                </a:solidFill>
              </a:rPr>
              <a:t>-&gt; Trimestrielle</a:t>
            </a:r>
          </a:p>
          <a:p>
            <a:pPr lvl="1" eaLnBrk="1" hangingPunct="1"/>
            <a:endParaRPr lang="fr-FR" kern="0" dirty="0"/>
          </a:p>
          <a:p>
            <a:pPr lvl="2" eaLnBrk="1" hangingPunct="1"/>
            <a:endParaRPr lang="fr-FR" sz="1800" kern="0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FFE8B2A-64B1-8E4D-A8E0-C4B68AE17424}"/>
              </a:ext>
            </a:extLst>
          </p:cNvPr>
          <p:cNvSpPr txBox="1">
            <a:spLocks/>
          </p:cNvSpPr>
          <p:nvPr/>
        </p:nvSpPr>
        <p:spPr bwMode="auto">
          <a:xfrm>
            <a:off x="2771800" y="4480920"/>
            <a:ext cx="5832648" cy="9823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4"/>
              </a:buBlip>
              <a:defRPr sz="2400" b="1">
                <a:solidFill>
                  <a:srgbClr val="F1A51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423863" lvl="2" indent="-342900" eaLnBrk="1" hangingPunct="1">
              <a:buFont typeface="Arial" panose="020B0604020202020204" pitchFamily="34" charset="0"/>
              <a:buChar char="•"/>
            </a:pPr>
            <a:r>
              <a:rPr lang="fr-FR" sz="2000" b="1" kern="0" dirty="0">
                <a:solidFill>
                  <a:srgbClr val="414D8E"/>
                </a:solidFill>
              </a:rPr>
              <a:t>Comment</a:t>
            </a:r>
            <a:r>
              <a:rPr lang="fr-FR" sz="2000" kern="0" dirty="0">
                <a:solidFill>
                  <a:srgbClr val="414D8E"/>
                </a:solidFill>
              </a:rPr>
              <a:t>?</a:t>
            </a:r>
            <a:br>
              <a:rPr lang="fr-FR" sz="2000" kern="0" dirty="0">
                <a:solidFill>
                  <a:srgbClr val="414D8E"/>
                </a:solidFill>
              </a:rPr>
            </a:br>
            <a:r>
              <a:rPr lang="fr-FR" sz="2000" kern="0" dirty="0">
                <a:solidFill>
                  <a:srgbClr val="414D8E"/>
                </a:solidFill>
              </a:rPr>
              <a:t>-&gt; Prélèvement automatique</a:t>
            </a:r>
          </a:p>
          <a:p>
            <a:pPr lvl="1" eaLnBrk="1" hangingPunct="1"/>
            <a:endParaRPr lang="fr-FR" kern="0" dirty="0"/>
          </a:p>
          <a:p>
            <a:pPr lvl="2" eaLnBrk="1" hangingPunct="1"/>
            <a:endParaRPr lang="fr-FR" sz="1800" kern="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0C615FE-ED59-324F-81CF-ABDF5534BD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330" y="4365104"/>
            <a:ext cx="1907704" cy="83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4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2"/>
          <p:cNvSpPr>
            <a:spLocks noGrp="1"/>
          </p:cNvSpPr>
          <p:nvPr>
            <p:ph type="title"/>
          </p:nvPr>
        </p:nvSpPr>
        <p:spPr bwMode="auto">
          <a:xfrm>
            <a:off x="1763687" y="2492896"/>
            <a:ext cx="6325244" cy="1218295"/>
          </a:xfrm>
        </p:spPr>
        <p:txBody>
          <a:bodyPr/>
          <a:lstStyle/>
          <a:p>
            <a:pPr algn="ctr">
              <a:defRPr/>
            </a:pPr>
            <a:r>
              <a:rPr lang="fr-FR" sz="4000" dirty="0"/>
              <a:t>Questions/Échanges</a:t>
            </a:r>
            <a:endParaRPr dirty="0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75D9B6-FD4F-D640-9CEF-3B4AF4C742D6}" type="slidenum">
              <a:rPr lang="fr-FR"/>
              <a:t>17</a:t>
            </a:fld>
            <a:endParaRPr 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>
            <a:spLocks noGrp="1"/>
          </p:cNvSpPr>
          <p:nvPr>
            <p:ph sz="half" idx="1"/>
          </p:nvPr>
        </p:nvSpPr>
        <p:spPr bwMode="auto">
          <a:xfrm>
            <a:off x="1044566" y="1268760"/>
            <a:ext cx="7272808" cy="4464496"/>
          </a:xfrm>
        </p:spPr>
        <p:txBody>
          <a:bodyPr/>
          <a:lstStyle/>
          <a:p>
            <a:pPr marL="57150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  <a:defRPr/>
            </a:pPr>
            <a:r>
              <a:rPr lang="fr-FR" sz="2400" dirty="0"/>
              <a:t>Présentation du partenariat  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  <a:defRPr/>
            </a:pPr>
            <a:r>
              <a:rPr lang="fr-FR" sz="2400" dirty="0"/>
              <a:t>Qu’est-ce que l’exploitation ?  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  <a:defRPr/>
            </a:pPr>
            <a:r>
              <a:rPr lang="fr-FR" sz="2400" dirty="0"/>
              <a:t>La place d’Épices dans l’exploitation (démo)  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  <a:defRPr/>
            </a:pPr>
            <a:r>
              <a:rPr lang="fr-FR" sz="2400" dirty="0"/>
              <a:t>Les modalités du partenariat : offre commerciale, éligibilité, conditions et procédure  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  <a:defRPr/>
            </a:pPr>
            <a:r>
              <a:rPr lang="fr-FR" sz="2400" dirty="0"/>
              <a:t>Questions / Réponses</a:t>
            </a:r>
            <a:endParaRPr lang="fr-FR" dirty="0"/>
          </a:p>
        </p:txBody>
      </p:sp>
      <p:sp>
        <p:nvSpPr>
          <p:cNvPr id="5" name="Titr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fr-FR" dirty="0"/>
              <a:t>Programme</a:t>
            </a:r>
            <a:endParaRPr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75D9B6-FD4F-D640-9CEF-3B4AF4C742D6}" type="slidenum">
              <a:rPr lang="fr-FR"/>
              <a:t>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9590AF8-4188-5847-8A78-0F06726E39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sz="2000" dirty="0"/>
              <a:t>Energie Partagée , </a:t>
            </a:r>
            <a:r>
              <a:rPr lang="fr-FR" sz="2000" dirty="0">
                <a:solidFill>
                  <a:schemeClr val="tx1"/>
                </a:solidFill>
              </a:rPr>
              <a:t>accompagne les porteurs de projets citoyens d’énergies renouvelables, de la phase d’émergence à la phase d’exploitation du projet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2000" dirty="0"/>
              <a:t>Epices Energie</a:t>
            </a:r>
            <a:r>
              <a:rPr lang="fr-FR" sz="2000" dirty="0">
                <a:solidFill>
                  <a:schemeClr val="tx1"/>
                </a:solidFill>
              </a:rPr>
              <a:t>, créé en 2009 par l'association HESPUL, pour apporter une solution à la supervision et l'exploitation multi-filière de parcs de production renouvelable. 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A4B2D38-4670-5547-B45D-123A99045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Présentation des deux structures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74D69E-A3A4-D04C-9E05-D5678386F5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5D9B6-FD4F-D640-9CEF-3B4AF4C742D6}" type="slidenum">
              <a:rPr lang="fr-FR" smtClean="0"/>
              <a:t>3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5A9951E-9E6E-4149-9DFC-A1E4440B1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170" y="2839940"/>
            <a:ext cx="3090432" cy="15655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FE84D98-A6A5-5D46-8527-58C8969E2D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8"/>
          <a:stretch/>
        </p:blipFill>
        <p:spPr>
          <a:xfrm>
            <a:off x="1965068" y="2653452"/>
            <a:ext cx="1781264" cy="193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30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75D9B6-FD4F-D640-9CEF-3B4AF4C742D6}" type="slidenum">
              <a:rPr lang="fr-FR"/>
              <a:t>4</a:t>
            </a:fld>
            <a:endParaRPr lang="fr-FR"/>
          </a:p>
        </p:txBody>
      </p:sp>
      <p:pic>
        <p:nvPicPr>
          <p:cNvPr id="5" name="Picture 2" descr="https://v2.epices-energie.fr/uploads/pv_system/481/photo/481.jpg"/>
          <p:cNvPicPr>
            <a:picLocks noChangeAspect="1" noChangeArrowheads="1"/>
          </p:cNvPicPr>
          <p:nvPr/>
        </p:nvPicPr>
        <p:blipFill>
          <a:blip r:embed="rId3"/>
          <a:srcRect l="10242" t="6338" b="20000"/>
          <a:stretch/>
        </p:blipFill>
        <p:spPr bwMode="auto">
          <a:xfrm>
            <a:off x="243897" y="1735239"/>
            <a:ext cx="2678543" cy="1825773"/>
          </a:xfrm>
          <a:prstGeom prst="rect">
            <a:avLst/>
          </a:prstGeom>
          <a:noFill/>
        </p:spPr>
      </p:pic>
      <p:sp>
        <p:nvSpPr>
          <p:cNvPr id="6" name="Titre 4"/>
          <p:cNvSpPr/>
          <p:nvPr/>
        </p:nvSpPr>
        <p:spPr bwMode="auto">
          <a:xfrm>
            <a:off x="3548552" y="4323407"/>
            <a:ext cx="2251292" cy="4756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marR="0" lvl="0" indent="-857250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fr-FR" sz="1600">
                <a:solidFill>
                  <a:srgbClr val="3E499A"/>
                </a:solidFill>
                <a:latin typeface="Helvetica Neue"/>
                <a:ea typeface="Helvetica Neue"/>
                <a:cs typeface="Helvetica Neue"/>
              </a:rPr>
              <a:t>Petit et grand éolien</a:t>
            </a:r>
            <a:endParaRPr lang="fr-FR" sz="1400">
              <a:solidFill>
                <a:srgbClr val="3E499A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7" name="Titre 4"/>
          <p:cNvSpPr/>
          <p:nvPr/>
        </p:nvSpPr>
        <p:spPr bwMode="auto">
          <a:xfrm>
            <a:off x="6094224" y="4327008"/>
            <a:ext cx="2854230" cy="472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marR="0" lvl="0" indent="-857250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fr-FR" sz="1600" dirty="0">
                <a:solidFill>
                  <a:srgbClr val="3E499A"/>
                </a:solidFill>
                <a:latin typeface="Helvetica Neue"/>
                <a:ea typeface="Helvetica Neue"/>
                <a:cs typeface="Helvetica Neue"/>
              </a:rPr>
              <a:t>Centrales &lt; 10 MW</a:t>
            </a:r>
            <a:endParaRPr lang="fr-FR" sz="1400" dirty="0">
              <a:solidFill>
                <a:srgbClr val="3E499A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8" name="Titre 4"/>
          <p:cNvSpPr/>
          <p:nvPr/>
        </p:nvSpPr>
        <p:spPr bwMode="auto">
          <a:xfrm>
            <a:off x="227733" y="4534089"/>
            <a:ext cx="2694707" cy="472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marR="0" lvl="0" indent="-8572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fr-FR" sz="1600">
                <a:solidFill>
                  <a:srgbClr val="3E499A"/>
                </a:solidFill>
                <a:latin typeface="Helvetica Neue"/>
                <a:ea typeface="Helvetica Neue"/>
                <a:cs typeface="Helvetica Neue"/>
              </a:rPr>
              <a:t>Centrales de quelques kWc à multi MWc</a:t>
            </a:r>
            <a:endParaRPr lang="fr-FR" sz="1400">
              <a:solidFill>
                <a:srgbClr val="3E499A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 bwMode="auto">
          <a:xfrm>
            <a:off x="466087" y="4018416"/>
            <a:ext cx="2448272" cy="334192"/>
          </a:xfrm>
        </p:spPr>
        <p:txBody>
          <a:bodyPr/>
          <a:lstStyle/>
          <a:p>
            <a:pPr>
              <a:defRPr/>
            </a:pPr>
            <a:r>
              <a:rPr lang="fr-FR" dirty="0"/>
              <a:t>Photovoltaïque</a:t>
            </a:r>
            <a:endParaRPr dirty="0"/>
          </a:p>
        </p:txBody>
      </p:sp>
      <p:sp>
        <p:nvSpPr>
          <p:cNvPr id="10" name="Titre 1"/>
          <p:cNvSpPr/>
          <p:nvPr/>
        </p:nvSpPr>
        <p:spPr bwMode="auto">
          <a:xfrm>
            <a:off x="3365140" y="4018416"/>
            <a:ext cx="2448272" cy="334192"/>
          </a:xfrm>
          <a:prstGeom prst="rect">
            <a:avLst/>
          </a:prstGeom>
        </p:spPr>
        <p:txBody>
          <a:bodyPr anchor="b"/>
          <a:lstStyle>
            <a:lvl1pPr algn="ctr" defTabSz="457200">
              <a:spcBef>
                <a:spcPts val="0"/>
              </a:spcBef>
              <a:spcAft>
                <a:spcPts val="0"/>
              </a:spcAft>
              <a:defRPr sz="2400" cap="none">
                <a:solidFill>
                  <a:srgbClr val="EA624D"/>
                </a:solidFill>
                <a:latin typeface="Calibri"/>
                <a:ea typeface="ＭＳ Ｐゴシック"/>
                <a:cs typeface="Verdana"/>
              </a:defRPr>
            </a:lvl1pPr>
            <a:lvl2pPr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2pPr>
            <a:lvl3pPr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3pPr>
            <a:lvl4pPr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4pPr>
            <a:lvl5pPr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5pPr>
            <a:lvl6pPr marL="457200"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6pPr>
            <a:lvl7pPr marL="914400"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7pPr>
            <a:lvl8pPr marL="1371600"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8pPr>
            <a:lvl9pPr marL="1828800"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fr-FR"/>
              <a:t>Éolien</a:t>
            </a:r>
            <a:endParaRPr/>
          </a:p>
        </p:txBody>
      </p:sp>
      <p:sp>
        <p:nvSpPr>
          <p:cNvPr id="11" name="Titre 1"/>
          <p:cNvSpPr/>
          <p:nvPr/>
        </p:nvSpPr>
        <p:spPr bwMode="auto">
          <a:xfrm>
            <a:off x="6307542" y="4018416"/>
            <a:ext cx="2448272" cy="334192"/>
          </a:xfrm>
          <a:prstGeom prst="rect">
            <a:avLst/>
          </a:prstGeom>
        </p:spPr>
        <p:txBody>
          <a:bodyPr anchor="b"/>
          <a:lstStyle>
            <a:lvl1pPr algn="ctr" defTabSz="457200">
              <a:spcBef>
                <a:spcPts val="0"/>
              </a:spcBef>
              <a:spcAft>
                <a:spcPts val="0"/>
              </a:spcAft>
              <a:defRPr sz="2400" cap="none">
                <a:solidFill>
                  <a:srgbClr val="EA624D"/>
                </a:solidFill>
                <a:latin typeface="Calibri"/>
                <a:ea typeface="ＭＳ Ｐゴシック"/>
                <a:cs typeface="Verdana"/>
              </a:defRPr>
            </a:lvl1pPr>
            <a:lvl2pPr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2pPr>
            <a:lvl3pPr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3pPr>
            <a:lvl4pPr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4pPr>
            <a:lvl5pPr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5pPr>
            <a:lvl6pPr marL="457200"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6pPr>
            <a:lvl7pPr marL="914400"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7pPr>
            <a:lvl8pPr marL="1371600"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8pPr>
            <a:lvl9pPr marL="1828800"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fr-FR"/>
              <a:t>Hydroélectrique</a:t>
            </a:r>
            <a:endParaRPr/>
          </a:p>
        </p:txBody>
      </p:sp>
      <p:pic>
        <p:nvPicPr>
          <p:cNvPr id="12" name="Image 14"/>
          <p:cNvPicPr>
            <a:picLocks noChangeAspect="1"/>
          </p:cNvPicPr>
          <p:nvPr/>
        </p:nvPicPr>
        <p:blipFill>
          <a:blip r:embed="rId4"/>
          <a:srcRect l="70945"/>
          <a:stretch/>
        </p:blipFill>
        <p:spPr bwMode="auto">
          <a:xfrm>
            <a:off x="7190910" y="5067480"/>
            <a:ext cx="660858" cy="666781"/>
          </a:xfrm>
          <a:prstGeom prst="rect">
            <a:avLst/>
          </a:prstGeom>
        </p:spPr>
      </p:pic>
      <p:pic>
        <p:nvPicPr>
          <p:cNvPr id="13" name="Image 15"/>
          <p:cNvPicPr>
            <a:picLocks noChangeAspect="1"/>
          </p:cNvPicPr>
          <p:nvPr/>
        </p:nvPicPr>
        <p:blipFill>
          <a:blip r:embed="rId4"/>
          <a:srcRect r="61827"/>
          <a:stretch/>
        </p:blipFill>
        <p:spPr bwMode="auto">
          <a:xfrm>
            <a:off x="1303189" y="5067480"/>
            <a:ext cx="965800" cy="749376"/>
          </a:xfrm>
          <a:prstGeom prst="rect">
            <a:avLst/>
          </a:prstGeom>
        </p:spPr>
      </p:pic>
      <p:pic>
        <p:nvPicPr>
          <p:cNvPr id="14" name="Image 16"/>
          <p:cNvPicPr>
            <a:picLocks noChangeAspect="1"/>
          </p:cNvPicPr>
          <p:nvPr/>
        </p:nvPicPr>
        <p:blipFill>
          <a:blip r:embed="rId4"/>
          <a:srcRect l="38472" t="1464" r="32229"/>
          <a:stretch/>
        </p:blipFill>
        <p:spPr bwMode="auto">
          <a:xfrm>
            <a:off x="4376416" y="5078176"/>
            <a:ext cx="712055" cy="657016"/>
          </a:xfrm>
          <a:prstGeom prst="rect">
            <a:avLst/>
          </a:prstGeom>
        </p:spPr>
      </p:pic>
      <p:sp>
        <p:nvSpPr>
          <p:cNvPr id="18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809733" y="980611"/>
            <a:ext cx="3410906" cy="837455"/>
          </a:xfrm>
        </p:spPr>
        <p:txBody>
          <a:bodyPr/>
          <a:lstStyle/>
          <a:p>
            <a:pPr algn="l">
              <a:defRPr/>
            </a:pPr>
            <a:r>
              <a:rPr lang="fr-FR" sz="2400" dirty="0">
                <a:solidFill>
                  <a:srgbClr val="E9624D"/>
                </a:solidFill>
              </a:rPr>
              <a:t>Multi-filières</a:t>
            </a:r>
            <a:endParaRPr sz="2400" dirty="0">
              <a:solidFill>
                <a:srgbClr val="E9624D"/>
              </a:solidFill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5F59952C-44E1-5047-89E8-6671A55C7B7F}"/>
              </a:ext>
            </a:extLst>
          </p:cNvPr>
          <p:cNvSpPr/>
          <p:nvPr/>
        </p:nvSpPr>
        <p:spPr bwMode="auto">
          <a:xfrm>
            <a:off x="2066597" y="795471"/>
            <a:ext cx="5300360" cy="533475"/>
          </a:xfrm>
          <a:prstGeom prst="rect">
            <a:avLst/>
          </a:prstGeom>
        </p:spPr>
        <p:txBody>
          <a:bodyPr anchor="b"/>
          <a:lstStyle>
            <a:lvl1pPr algn="ctr" defTabSz="457200">
              <a:spcBef>
                <a:spcPts val="0"/>
              </a:spcBef>
              <a:spcAft>
                <a:spcPts val="0"/>
              </a:spcAft>
              <a:defRPr sz="2400" cap="none">
                <a:solidFill>
                  <a:srgbClr val="EA624D"/>
                </a:solidFill>
                <a:latin typeface="Calibri"/>
                <a:ea typeface="ＭＳ Ｐゴシック"/>
                <a:cs typeface="Verdana"/>
              </a:defRPr>
            </a:lvl1pPr>
            <a:lvl2pPr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2pPr>
            <a:lvl3pPr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3pPr>
            <a:lvl4pPr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4pPr>
            <a:lvl5pPr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5pPr>
            <a:lvl6pPr marL="457200"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6pPr>
            <a:lvl7pPr marL="914400"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7pPr>
            <a:lvl8pPr marL="1371600"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8pPr>
            <a:lvl9pPr marL="1828800" algn="ctr" defTabSz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Arial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fr-FR" sz="3000" dirty="0">
                <a:solidFill>
                  <a:srgbClr val="4C59A2"/>
                </a:solidFill>
              </a:rPr>
              <a:t>Types de sites suivis sur Epices Energie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379BFC8-DA34-A84E-9C7C-E0FF1FDB79CF}"/>
              </a:ext>
            </a:extLst>
          </p:cNvPr>
          <p:cNvSpPr txBox="1"/>
          <p:nvPr/>
        </p:nvSpPr>
        <p:spPr>
          <a:xfrm>
            <a:off x="1633098" y="3573993"/>
            <a:ext cx="13929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/>
              <a:t>Crédits photo : Hespul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FC8B871-83EB-E54F-803A-775105967F2F}"/>
              </a:ext>
            </a:extLst>
          </p:cNvPr>
          <p:cNvSpPr txBox="1"/>
          <p:nvPr/>
        </p:nvSpPr>
        <p:spPr bwMode="auto">
          <a:xfrm>
            <a:off x="4644925" y="3586951"/>
            <a:ext cx="13929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/>
              <a:t>Crédits photo : Sergies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8DF33AD-D2F1-9F4B-A526-565ED1E15C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026" r="6026" b="18237"/>
          <a:stretch/>
        </p:blipFill>
        <p:spPr>
          <a:xfrm>
            <a:off x="2984843" y="1715332"/>
            <a:ext cx="3052985" cy="184568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D3494D9-309A-2C48-B50F-BE9C4497965B}"/>
              </a:ext>
            </a:extLst>
          </p:cNvPr>
          <p:cNvSpPr txBox="1"/>
          <p:nvPr/>
        </p:nvSpPr>
        <p:spPr bwMode="auto">
          <a:xfrm>
            <a:off x="7380313" y="3599029"/>
            <a:ext cx="15339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/>
              <a:t>Crédits photo : Turbiwatt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D0E3F30-01BB-B347-8CD3-B377E8A8E2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737"/>
          <a:stretch/>
        </p:blipFill>
        <p:spPr>
          <a:xfrm>
            <a:off x="6271201" y="1735238"/>
            <a:ext cx="2677253" cy="1825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2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1A6C0EE-F625-FF43-B288-F8DE5C6A0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1600" y="980728"/>
            <a:ext cx="7609928" cy="4679032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Mise en place en 2019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Pour les adhérents EP et CV (depuis 2021)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30 souscriptions en 2023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250 sites PV activés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4 </a:t>
            </a:r>
            <a:r>
              <a:rPr lang="fr-FR" sz="2400" dirty="0" err="1"/>
              <a:t>Web’EnR</a:t>
            </a:r>
            <a:r>
              <a:rPr lang="fr-FR" sz="2400" dirty="0"/>
              <a:t> réalisés sous différentes thématiques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1 formation à l‘exploitation réalisée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C07EEB5-BBFB-C145-B238-D66203D6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Historique du partenariat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FA5DC7-F88A-3340-9FCF-F291863D22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5D9B6-FD4F-D640-9CEF-3B4AF4C742D6}" type="slidenum">
              <a:rPr lang="fr-FR" smtClean="0"/>
              <a:t>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59A568-5BF1-E34D-9533-5A08BC670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4803109"/>
            <a:ext cx="1296144" cy="11204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FB940AF-A4D3-1649-8F46-B54855623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12" y="5151649"/>
            <a:ext cx="1526924" cy="597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761644-AC53-9B45-A4AF-E3FD771DC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774" y="4886354"/>
            <a:ext cx="1351848" cy="95400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241EE13-130B-B146-BF7B-A43B47C64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100" y="5096768"/>
            <a:ext cx="1565118" cy="56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31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0FFA3D7-EEBA-AD46-83DD-236EB229CA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sz="2000" dirty="0"/>
              <a:t>L’exploitation est souvent perçue comme un sujet « moins prioritaire » pour les projets accompagnés :</a:t>
            </a:r>
          </a:p>
          <a:p>
            <a:pPr lvl="3">
              <a:spcBef>
                <a:spcPts val="960"/>
              </a:spcBef>
            </a:pPr>
            <a:r>
              <a:rPr lang="fr-FR" sz="1600" dirty="0"/>
              <a:t>Phase de projet qui parait « lointaine »</a:t>
            </a:r>
          </a:p>
          <a:p>
            <a:pPr lvl="3">
              <a:spcBef>
                <a:spcPts val="960"/>
              </a:spcBef>
            </a:pPr>
            <a:r>
              <a:rPr lang="fr-FR" sz="1600" dirty="0"/>
              <a:t>A priori, l’activité d’exploitation n’est pas la plus difficile à gérer (?)</a:t>
            </a:r>
          </a:p>
          <a:p>
            <a:pPr lvl="3">
              <a:spcBef>
                <a:spcPts val="960"/>
              </a:spcBef>
            </a:pPr>
            <a:r>
              <a:rPr lang="fr-FR" sz="1600" dirty="0"/>
              <a:t>Il ne s’agit souvent pas des mêmes personnes (ni des mêmes compétences) au sein du groupe projet entre les phases d’émergence, développement et exploitation.</a:t>
            </a:r>
          </a:p>
          <a:p>
            <a:pPr lvl="3"/>
            <a:endParaRPr lang="fr-FR" sz="1600" dirty="0"/>
          </a:p>
          <a:p>
            <a:endParaRPr lang="fr-FR" sz="1800" dirty="0"/>
          </a:p>
          <a:p>
            <a:r>
              <a:rPr lang="fr-FR" sz="2000" dirty="0"/>
              <a:t>Or, la bonne maîtrise de l’exploitation est capital dans la vie du projet : </a:t>
            </a:r>
          </a:p>
          <a:p>
            <a:pPr lvl="3">
              <a:spcBef>
                <a:spcPts val="960"/>
              </a:spcBef>
            </a:pPr>
            <a:r>
              <a:rPr lang="fr-FR" sz="1600" dirty="0"/>
              <a:t>Assurer la production d’électricité tout en maintenant en état de fonctionnement et de sécurité les systèmes de production</a:t>
            </a:r>
          </a:p>
          <a:p>
            <a:pPr lvl="3">
              <a:spcBef>
                <a:spcPts val="960"/>
              </a:spcBef>
            </a:pPr>
            <a:r>
              <a:rPr lang="fr-FR" sz="1600" dirty="0"/>
              <a:t>Chercher le fonctionnement technico-économique optimal</a:t>
            </a:r>
          </a:p>
          <a:p>
            <a:pPr lvl="3">
              <a:spcBef>
                <a:spcPts val="960"/>
              </a:spcBef>
            </a:pPr>
            <a:r>
              <a:rPr lang="fr-FR" sz="1600" dirty="0"/>
              <a:t>Garantir le respect de contrats (CRAE, convention d’exploitation, contrat d’achat, assurance, </a:t>
            </a:r>
            <a:r>
              <a:rPr lang="fr-FR" sz="1600" dirty="0" err="1"/>
              <a:t>etc</a:t>
            </a:r>
            <a:r>
              <a:rPr lang="fr-FR" sz="1600" dirty="0"/>
              <a:t>) et être à jour dans les déclarations comptables et fiscales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F24C2C2-3643-2642-A1DB-63734F374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 enjeux de l’exploitation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F38C77-B9EE-554C-9F6A-E9032D52AE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5D9B6-FD4F-D640-9CEF-3B4AF4C742D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C7C761B-6699-834B-810D-60BE06C9A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Qu’est-ce que l’exploitation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CD49A0-F997-CB49-8B9C-13946F0223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5D9B6-FD4F-D640-9CEF-3B4AF4C742D6}" type="slidenum">
              <a:rPr lang="fr-FR" smtClean="0"/>
              <a:t>7</a:t>
            </a:fld>
            <a:endParaRPr lang="fr-FR"/>
          </a:p>
        </p:txBody>
      </p:sp>
      <p:pic>
        <p:nvPicPr>
          <p:cNvPr id="5" name="Image 9">
            <a:extLst>
              <a:ext uri="{FF2B5EF4-FFF2-40B4-BE49-F238E27FC236}">
                <a16:creationId xmlns:a16="http://schemas.microsoft.com/office/drawing/2014/main" id="{E0E85471-84B9-FD40-AEC1-F9176C91E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09826" y="2132856"/>
            <a:ext cx="936104" cy="883611"/>
          </a:xfrm>
          <a:prstGeom prst="rect">
            <a:avLst/>
          </a:prstGeom>
        </p:spPr>
      </p:pic>
      <p:pic>
        <p:nvPicPr>
          <p:cNvPr id="6" name="Image 13">
            <a:extLst>
              <a:ext uri="{FF2B5EF4-FFF2-40B4-BE49-F238E27FC236}">
                <a16:creationId xmlns:a16="http://schemas.microsoft.com/office/drawing/2014/main" id="{DD131451-811F-BF4A-8539-A7D503E50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8142" y="3359884"/>
            <a:ext cx="964724" cy="910627"/>
          </a:xfrm>
          <a:prstGeom prst="rect">
            <a:avLst/>
          </a:prstGeom>
        </p:spPr>
      </p:pic>
      <p:pic>
        <p:nvPicPr>
          <p:cNvPr id="7" name="Image 15">
            <a:extLst>
              <a:ext uri="{FF2B5EF4-FFF2-40B4-BE49-F238E27FC236}">
                <a16:creationId xmlns:a16="http://schemas.microsoft.com/office/drawing/2014/main" id="{89852316-CA11-F642-B383-E543E4405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96615" y="4613928"/>
            <a:ext cx="959972" cy="910627"/>
          </a:xfrm>
          <a:prstGeom prst="rect">
            <a:avLst/>
          </a:prstGeom>
        </p:spPr>
      </p:pic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2D844253-ECBB-7D41-B2A7-D16DEBEFDACB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594165" y="1094148"/>
            <a:ext cx="3185747" cy="593494"/>
          </a:xfrm>
        </p:spPr>
        <p:txBody>
          <a:bodyPr/>
          <a:lstStyle/>
          <a:p>
            <a:pPr marL="857250" lvl="0" indent="-857250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>
                <a:solidFill>
                  <a:srgbClr val="E2624A"/>
                </a:solidFill>
                <a:latin typeface="Helvetica Neue"/>
                <a:ea typeface="Helvetica Neue"/>
                <a:cs typeface="Helvetica Neue"/>
              </a:rPr>
              <a:t>Suivi/analyse de performance</a:t>
            </a:r>
            <a:endParaRPr dirty="0"/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3FAF4D2C-E87B-0448-A55B-DBCAF73C5536}"/>
              </a:ext>
            </a:extLst>
          </p:cNvPr>
          <p:cNvSpPr txBox="1">
            <a:spLocks/>
          </p:cNvSpPr>
          <p:nvPr/>
        </p:nvSpPr>
        <p:spPr bwMode="auto">
          <a:xfrm>
            <a:off x="3922721" y="1094148"/>
            <a:ext cx="1816066" cy="472172"/>
          </a:xfrm>
          <a:prstGeom prst="rect">
            <a:avLst/>
          </a:prstGeom>
        </p:spPr>
        <p:txBody>
          <a:bodyPr lIns="0" tIns="46800" rIns="0" bIns="46800" anchor="t"/>
          <a:lstStyle>
            <a:lvl1pPr marL="0" indent="0" algn="l" defTabSz="457200">
              <a:spcBef>
                <a:spcPts val="0"/>
              </a:spcBef>
              <a:spcAft>
                <a:spcPts val="0"/>
              </a:spcAft>
              <a:buFontTx/>
              <a:buNone/>
              <a:defRPr sz="3000" cap="none">
                <a:solidFill>
                  <a:srgbClr val="4B58A0"/>
                </a:solidFill>
                <a:latin typeface="Calibri"/>
                <a:ea typeface="ＭＳ Ｐゴシック"/>
                <a:cs typeface="ＭＳ Ｐゴシック"/>
              </a:defRPr>
            </a:lvl1pPr>
            <a:lvl2pPr marL="0" indent="0" algn="l" defTabSz="457200">
              <a:spcBef>
                <a:spcPts val="0"/>
              </a:spcBef>
              <a:spcAft>
                <a:spcPts val="0"/>
              </a:spcAft>
              <a:buFontTx/>
              <a:buNone/>
              <a:defRPr sz="2400" b="0" i="0">
                <a:solidFill>
                  <a:srgbClr val="EA624D"/>
                </a:solidFill>
                <a:latin typeface="Calibri"/>
                <a:ea typeface="ＭＳ Ｐゴシック"/>
                <a:cs typeface="Verdana"/>
              </a:defRPr>
            </a:lvl2pPr>
            <a:lvl3pPr marL="0" indent="0" algn="l" defTabSz="457200">
              <a:spcBef>
                <a:spcPts val="1200"/>
              </a:spcBef>
              <a:spcAft>
                <a:spcPts val="0"/>
              </a:spcAft>
              <a:buClr>
                <a:srgbClr val="EA624D"/>
              </a:buClr>
              <a:buSzPct val="100000"/>
              <a:buFont typeface="Lucida Grande"/>
              <a:buChar char="•"/>
              <a:defRPr sz="2400">
                <a:solidFill>
                  <a:srgbClr val="4B58A0"/>
                </a:solidFill>
                <a:latin typeface="Calibri"/>
                <a:ea typeface="ＭＳ Ｐゴシック"/>
                <a:cs typeface="+mn-cs"/>
              </a:defRPr>
            </a:lvl3pPr>
            <a:lvl4pPr marL="270000" indent="0" algn="l" defTabSz="457200">
              <a:spcBef>
                <a:spcPts val="360"/>
              </a:spcBef>
              <a:spcAft>
                <a:spcPts val="0"/>
              </a:spcAft>
              <a:buClr>
                <a:srgbClr val="4B58A0"/>
              </a:buClr>
              <a:buSzPct val="100000"/>
              <a:buFont typeface="Lucida Grande"/>
              <a:buChar char="•"/>
              <a:defRPr sz="2200">
                <a:solidFill>
                  <a:srgbClr val="4B58A0"/>
                </a:solidFill>
                <a:latin typeface="Calibri"/>
                <a:ea typeface="ＭＳ Ｐゴシック"/>
                <a:cs typeface="+mn-cs"/>
              </a:defRPr>
            </a:lvl4pPr>
            <a:lvl5pPr marL="540000" indent="0" algn="l" defTabSz="457200">
              <a:spcBef>
                <a:spcPts val="360"/>
              </a:spcBef>
              <a:spcAft>
                <a:spcPts val="0"/>
              </a:spcAft>
              <a:buClr>
                <a:srgbClr val="4B58A0"/>
              </a:buClr>
              <a:buSzPct val="115000"/>
              <a:buFont typeface="Lucida Grande"/>
              <a:buChar char="›"/>
              <a:defRPr sz="2000">
                <a:solidFill>
                  <a:srgbClr val="4B58A0"/>
                </a:solidFill>
                <a:latin typeface="Calibri"/>
                <a:ea typeface="ＭＳ Ｐゴシック"/>
                <a:cs typeface="+mn-cs"/>
              </a:defRPr>
            </a:lvl5pPr>
            <a:lvl6pPr marL="0" indent="0" algn="l" defTabSz="457200"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123000"/>
              <a:buFont typeface="Arial"/>
              <a:buChar char="•"/>
              <a:defRPr sz="2000">
                <a:solidFill>
                  <a:srgbClr val="595959"/>
                </a:solidFill>
                <a:latin typeface="Verdana"/>
                <a:ea typeface="+mn-ea"/>
                <a:cs typeface="Verdana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857250" defTabSz="914400">
              <a:lnSpc>
                <a:spcPct val="150000"/>
              </a:lnSpc>
              <a:defRPr/>
            </a:pPr>
            <a:r>
              <a:rPr lang="fr-FR" sz="1800" dirty="0">
                <a:solidFill>
                  <a:srgbClr val="E2624A"/>
                </a:solidFill>
                <a:latin typeface="Helvetica Neue"/>
                <a:ea typeface="Helvetica Neue"/>
                <a:cs typeface="Helvetica Neue"/>
              </a:rPr>
              <a:t>Maintenance</a:t>
            </a:r>
            <a:endParaRPr lang="fr-FR" dirty="0"/>
          </a:p>
        </p:txBody>
      </p: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AE3071BE-0757-9D49-94FF-9DAD14100060}"/>
              </a:ext>
            </a:extLst>
          </p:cNvPr>
          <p:cNvSpPr txBox="1">
            <a:spLocks/>
          </p:cNvSpPr>
          <p:nvPr/>
        </p:nvSpPr>
        <p:spPr bwMode="auto">
          <a:xfrm>
            <a:off x="5706733" y="1094148"/>
            <a:ext cx="2771094" cy="528327"/>
          </a:xfrm>
          <a:prstGeom prst="rect">
            <a:avLst/>
          </a:prstGeom>
        </p:spPr>
        <p:txBody>
          <a:bodyPr lIns="0" tIns="46800" rIns="0" bIns="46800" anchor="t"/>
          <a:lstStyle>
            <a:lvl1pPr marL="0" indent="0" algn="l" defTabSz="457200">
              <a:spcBef>
                <a:spcPts val="0"/>
              </a:spcBef>
              <a:spcAft>
                <a:spcPts val="0"/>
              </a:spcAft>
              <a:buFontTx/>
              <a:buNone/>
              <a:defRPr sz="3000" cap="none">
                <a:solidFill>
                  <a:srgbClr val="4B58A0"/>
                </a:solidFill>
                <a:latin typeface="Calibri"/>
                <a:ea typeface="ＭＳ Ｐゴシック"/>
                <a:cs typeface="ＭＳ Ｐゴシック"/>
              </a:defRPr>
            </a:lvl1pPr>
            <a:lvl2pPr marL="0" indent="0" algn="l" defTabSz="457200">
              <a:spcBef>
                <a:spcPts val="0"/>
              </a:spcBef>
              <a:spcAft>
                <a:spcPts val="0"/>
              </a:spcAft>
              <a:buFontTx/>
              <a:buNone/>
              <a:defRPr sz="2400" b="0" i="0">
                <a:solidFill>
                  <a:srgbClr val="EA624D"/>
                </a:solidFill>
                <a:latin typeface="Calibri"/>
                <a:ea typeface="ＭＳ Ｐゴシック"/>
                <a:cs typeface="Verdana"/>
              </a:defRPr>
            </a:lvl2pPr>
            <a:lvl3pPr marL="0" indent="0" algn="l" defTabSz="457200">
              <a:spcBef>
                <a:spcPts val="1200"/>
              </a:spcBef>
              <a:spcAft>
                <a:spcPts val="0"/>
              </a:spcAft>
              <a:buClr>
                <a:srgbClr val="EA624D"/>
              </a:buClr>
              <a:buSzPct val="100000"/>
              <a:buFont typeface="Lucida Grande"/>
              <a:buChar char="•"/>
              <a:defRPr sz="2400">
                <a:solidFill>
                  <a:srgbClr val="4B58A0"/>
                </a:solidFill>
                <a:latin typeface="Calibri"/>
                <a:ea typeface="ＭＳ Ｐゴシック"/>
                <a:cs typeface="+mn-cs"/>
              </a:defRPr>
            </a:lvl3pPr>
            <a:lvl4pPr marL="270000" indent="0" algn="l" defTabSz="457200">
              <a:spcBef>
                <a:spcPts val="360"/>
              </a:spcBef>
              <a:spcAft>
                <a:spcPts val="0"/>
              </a:spcAft>
              <a:buClr>
                <a:srgbClr val="4B58A0"/>
              </a:buClr>
              <a:buSzPct val="100000"/>
              <a:buFont typeface="Lucida Grande"/>
              <a:buChar char="•"/>
              <a:defRPr sz="2200">
                <a:solidFill>
                  <a:srgbClr val="4B58A0"/>
                </a:solidFill>
                <a:latin typeface="Calibri"/>
                <a:ea typeface="ＭＳ Ｐゴシック"/>
                <a:cs typeface="+mn-cs"/>
              </a:defRPr>
            </a:lvl4pPr>
            <a:lvl5pPr marL="540000" indent="0" algn="l" defTabSz="457200">
              <a:spcBef>
                <a:spcPts val="360"/>
              </a:spcBef>
              <a:spcAft>
                <a:spcPts val="0"/>
              </a:spcAft>
              <a:buClr>
                <a:srgbClr val="4B58A0"/>
              </a:buClr>
              <a:buSzPct val="115000"/>
              <a:buFont typeface="Lucida Grande"/>
              <a:buChar char="›"/>
              <a:defRPr sz="2000">
                <a:solidFill>
                  <a:srgbClr val="4B58A0"/>
                </a:solidFill>
                <a:latin typeface="Calibri"/>
                <a:ea typeface="ＭＳ Ｐゴシック"/>
                <a:cs typeface="+mn-cs"/>
              </a:defRPr>
            </a:lvl5pPr>
            <a:lvl6pPr marL="0" indent="0" algn="l" defTabSz="457200"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123000"/>
              <a:buFont typeface="Arial"/>
              <a:buChar char="•"/>
              <a:defRPr sz="2000">
                <a:solidFill>
                  <a:srgbClr val="595959"/>
                </a:solidFill>
                <a:latin typeface="Verdana"/>
                <a:ea typeface="+mn-ea"/>
                <a:cs typeface="Verdana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857250" defTabSz="914400">
              <a:lnSpc>
                <a:spcPct val="150000"/>
              </a:lnSpc>
              <a:defRPr/>
            </a:pPr>
            <a:r>
              <a:rPr lang="fr-FR" sz="1800" dirty="0">
                <a:solidFill>
                  <a:srgbClr val="E2624A"/>
                </a:solidFill>
                <a:latin typeface="Helvetica Neue"/>
                <a:ea typeface="Helvetica Neue"/>
                <a:cs typeface="Helvetica Neue"/>
              </a:rPr>
              <a:t>Exploitation administrative</a:t>
            </a:r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162C513-51A6-8B46-B5BA-8B958D7605C7}"/>
              </a:ext>
            </a:extLst>
          </p:cNvPr>
          <p:cNvGrpSpPr/>
          <p:nvPr/>
        </p:nvGrpSpPr>
        <p:grpSpPr>
          <a:xfrm>
            <a:off x="1907704" y="2060848"/>
            <a:ext cx="6818790" cy="3744416"/>
            <a:chOff x="1897229" y="1988840"/>
            <a:chExt cx="6818790" cy="3744416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0AAA148A-4605-974A-93D6-7AE0C5DDE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1897229" y="1988840"/>
              <a:ext cx="6818790" cy="3744416"/>
            </a:xfrm>
            <a:prstGeom prst="rect">
              <a:avLst/>
            </a:prstGeom>
            <a:noFill/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89BF165-8855-5E48-818A-660BD0EDC6BA}"/>
                </a:ext>
              </a:extLst>
            </p:cNvPr>
            <p:cNvSpPr txBox="1"/>
            <p:nvPr/>
          </p:nvSpPr>
          <p:spPr>
            <a:xfrm>
              <a:off x="2051719" y="2303029"/>
              <a:ext cx="6426107" cy="30243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51BBE18C-8200-504E-9E15-DAA2E07AFB65}"/>
              </a:ext>
            </a:extLst>
          </p:cNvPr>
          <p:cNvSpPr txBox="1"/>
          <p:nvPr/>
        </p:nvSpPr>
        <p:spPr bwMode="auto">
          <a:xfrm>
            <a:off x="2104375" y="2240246"/>
            <a:ext cx="62833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6"/>
                </a:solidFill>
              </a:rPr>
              <a:t>Supervision/monitoring des installations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6"/>
                </a:solidFill>
              </a:rPr>
              <a:t>Gestion des alertes et des évènements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6"/>
                </a:solidFill>
              </a:rPr>
              <a:t>Analyse des installations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6"/>
                </a:solidFill>
              </a:rPr>
              <a:t>Calcul d’indicateurs métiers ou autres (PR, Disponibilité, Arrêts, atteinte des objectifs, etc.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450142C-F284-8946-90C8-93494A3BE853}"/>
              </a:ext>
            </a:extLst>
          </p:cNvPr>
          <p:cNvSpPr txBox="1"/>
          <p:nvPr/>
        </p:nvSpPr>
        <p:spPr bwMode="auto">
          <a:xfrm>
            <a:off x="2098795" y="3533990"/>
            <a:ext cx="6283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6"/>
                </a:solidFill>
              </a:rPr>
              <a:t>Gestion des maintenances curative et préventive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6"/>
                </a:solidFill>
              </a:rPr>
              <a:t>Gestion des intervenants et des parties prenantes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6"/>
                </a:solidFill>
              </a:rPr>
              <a:t>Suivre/valider le prestataire de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6"/>
                </a:solidFill>
              </a:rPr>
              <a:t>Rapports des interventions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4F05E4A-02E0-D34E-A87B-C0C417ADF86F}"/>
              </a:ext>
            </a:extLst>
          </p:cNvPr>
          <p:cNvSpPr txBox="1"/>
          <p:nvPr/>
        </p:nvSpPr>
        <p:spPr bwMode="auto">
          <a:xfrm>
            <a:off x="2075866" y="4657393"/>
            <a:ext cx="6283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6"/>
                </a:solidFill>
              </a:rPr>
              <a:t>Rapports périodiques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6"/>
                </a:solidFill>
              </a:rPr>
              <a:t>Facturation de l’électricité produite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6"/>
                </a:solidFill>
              </a:rPr>
              <a:t>Relevé des compteurs pour la facturation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6"/>
                </a:solidFill>
              </a:rPr>
              <a:t>Gestion des redevances (loyer, forfait de maintenance, etc.)</a:t>
            </a:r>
          </a:p>
        </p:txBody>
      </p:sp>
    </p:spTree>
    <p:extLst>
      <p:ext uri="{BB962C8B-B14F-4D97-AF65-F5344CB8AC3E}">
        <p14:creationId xmlns:p14="http://schemas.microsoft.com/office/powerpoint/2010/main" val="6958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  <p:bldP spid="10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B9557E3-0DF2-B445-9B8B-85C9EAAEC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La place d’Epices dans l’exploitation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989B6E-F1E3-424B-94A9-3F1BBA3C3D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5D9B6-FD4F-D640-9CEF-3B4AF4C742D6}" type="slidenum">
              <a:rPr lang="fr-FR" smtClean="0"/>
              <a:t>8</a:t>
            </a:fld>
            <a:endParaRPr lang="fr-FR"/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D92CE95F-C5A6-4246-A6BE-F5FE83F6096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1196752"/>
            <a:ext cx="8138104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4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0165938-147F-1B46-BFD5-DAA4346B5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Datalogger ?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0C6D46-197F-1C47-8A1E-70584F8822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75D9B6-FD4F-D640-9CEF-3B4AF4C742D6}" type="slidenum">
              <a:rPr lang="fr-FR" smtClean="0"/>
              <a:t>9</a:t>
            </a:fld>
            <a:endParaRPr lang="fr-FR"/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BCA8AB76-E3B9-1B41-BA08-4C2C0C1A8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351" b="7351"/>
          <a:stretch>
            <a:fillRect/>
          </a:stretch>
        </p:blipFill>
        <p:spPr>
          <a:xfrm>
            <a:off x="622144" y="1199203"/>
            <a:ext cx="2231348" cy="1456248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897D796-EDBC-8948-8A3A-38AFA21AD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504" y="1196752"/>
            <a:ext cx="2281224" cy="14410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AA89EB9-1A54-1842-9490-39B668FED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296" y="4048845"/>
            <a:ext cx="1549547" cy="26020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EECB055-A8FA-C24C-9B35-865524489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36" y="2968362"/>
            <a:ext cx="994499" cy="12643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67BDC3E-2CAA-0143-94DB-DC583F11D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6840" y="1179666"/>
            <a:ext cx="1463678" cy="26709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513DF47-AA45-DC49-B1BC-749BB4354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2504" y="2906770"/>
            <a:ext cx="1392177" cy="177390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3D0AEE2-B310-0947-8C30-DAB50E2265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8688" y="4583044"/>
            <a:ext cx="1566522" cy="14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1731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ESPUL 1">
      <a:dk1>
        <a:srgbClr val="595959"/>
      </a:dk1>
      <a:lt1>
        <a:srgbClr val="FFFFFF"/>
      </a:lt1>
      <a:dk2>
        <a:srgbClr val="808080"/>
      </a:dk2>
      <a:lt2>
        <a:srgbClr val="FFFFFF"/>
      </a:lt2>
      <a:accent1>
        <a:srgbClr val="56BAA2"/>
      </a:accent1>
      <a:accent2>
        <a:srgbClr val="FFCC00"/>
      </a:accent2>
      <a:accent3>
        <a:srgbClr val="008BB3"/>
      </a:accent3>
      <a:accent4>
        <a:srgbClr val="000000"/>
      </a:accent4>
      <a:accent5>
        <a:srgbClr val="000000"/>
      </a:accent5>
      <a:accent6>
        <a:srgbClr val="000000"/>
      </a:accent6>
      <a:hlink>
        <a:srgbClr val="56BAA2"/>
      </a:hlink>
      <a:folHlink>
        <a:srgbClr val="008BB3"/>
      </a:folHlink>
    </a:clrScheme>
    <a:fontScheme name="Calibri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Bureau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408</TotalTime>
  <Words>563</Words>
  <Application>Microsoft Macintosh PowerPoint</Application>
  <DocSecurity>0</DocSecurity>
  <PresentationFormat>Affichage à l'écran (4:3)</PresentationFormat>
  <Paragraphs>150</Paragraphs>
  <Slides>17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ＭＳ Ｐゴシック</vt:lpstr>
      <vt:lpstr>Arial</vt:lpstr>
      <vt:lpstr>Calibri</vt:lpstr>
      <vt:lpstr>Helvetica Neue</vt:lpstr>
      <vt:lpstr>Lucida Grande</vt:lpstr>
      <vt:lpstr>Times New Roman</vt:lpstr>
      <vt:lpstr>Verdana</vt:lpstr>
      <vt:lpstr>Thème Office</vt:lpstr>
      <vt:lpstr>Présentation PowerPoint</vt:lpstr>
      <vt:lpstr>Programme</vt:lpstr>
      <vt:lpstr>Présentation des deux structures</vt:lpstr>
      <vt:lpstr>Photovoltaïque</vt:lpstr>
      <vt:lpstr>Historique du partenariat</vt:lpstr>
      <vt:lpstr>Le enjeux de l’exploitation </vt:lpstr>
      <vt:lpstr>Qu’est-ce que l’exploitation ?</vt:lpstr>
      <vt:lpstr>La place d’Epices dans l’exploitation</vt:lpstr>
      <vt:lpstr>Datalogger ? </vt:lpstr>
      <vt:lpstr>Compatibilités Epices </vt:lpstr>
      <vt:lpstr>La place d’Epices dans l’exploitation</vt:lpstr>
      <vt:lpstr>Les modalités du partenariat</vt:lpstr>
      <vt:lpstr>Une offre dédiée aux groupes citoyens</vt:lpstr>
      <vt:lpstr>Une offre dédiée aux groupes citoyens</vt:lpstr>
      <vt:lpstr>Comment Souscrire ?</vt:lpstr>
      <vt:lpstr>La facturation ? </vt:lpstr>
      <vt:lpstr>Questions/Échanges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Prénom NOM | Fonction</dc:title>
  <dc:subject/>
  <dc:creator>Helene Bories</dc:creator>
  <cp:keywords/>
  <dc:description/>
  <cp:lastModifiedBy>Microsoft Office User</cp:lastModifiedBy>
  <cp:revision>154</cp:revision>
  <dcterms:created xsi:type="dcterms:W3CDTF">2020-01-10T14:10:15Z</dcterms:created>
  <dcterms:modified xsi:type="dcterms:W3CDTF">2023-09-28T09:55:37Z</dcterms:modified>
  <cp:category/>
  <dc:identifier/>
  <cp:contentStatus/>
  <dc:language/>
  <cp:version/>
</cp:coreProperties>
</file>